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6" r:id="rId35"/>
    <p:sldId id="27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CF5C-1835-48D5-829F-CBCC437A406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25E8-980C-44F7-B8D4-CB16EDE3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6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9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0583-A904-4A36-BBA8-365A948BDB17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96DF-C0EC-4897-A936-9C37812F7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B5D74-1074-3CB3-D6CC-4153F26E6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6E029-A8A9-B63C-DEA6-EB20E3AD1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73AEB-7450-5421-1A25-7D8E0ABDC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B942-D0A7-4C42-94BD-96C19C717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39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6BC2AD-9A9D-4E8C-BBB3-667734224496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Воздействие внутрисемейных 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отношений на эмоциональное состояние ребёнка</a:t>
            </a:r>
          </a:p>
          <a:p>
            <a:pPr marL="0" indent="0" algn="r">
              <a:buNone/>
            </a:pPr>
            <a:endParaRPr lang="ru-RU" sz="20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Ребёнок учится тому,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Что видит у себя в дому.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– пример тому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Себастьян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Брант</a:t>
            </a: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9621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0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формируются модели родительского поведения</a:t>
            </a:r>
          </a:p>
          <a:p>
            <a:pPr marL="45720" lvl="0" indent="0" algn="ctr">
              <a:buNone/>
            </a:pPr>
            <a:r>
              <a:rPr lang="ru-RU" sz="1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учатся у родителей определенным способам поведения, не только усваивая непосредственно сообщаемые им правила (готовые рецепты), но и благодаря наблюдению существующих во взаимоотношениях родителей моделей (примера). Наиболее вероятно, что в тех случаях, когда рецепт и пример совпадают, ребенок будет вести себя так же, как и родители.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http://chudomama.com/purchases/uploads/8c5/93c/e6229a05422b911e06e9fd73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5894"/>
            <a:ext cx="5400600" cy="39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7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- место приобретения жизненного опыта</a:t>
            </a:r>
            <a:endParaRPr lang="ru-RU" sz="100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родителей особенно велико потому, что они являются для ребенка источником необходимого жизненного опыта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Запас детских знаний во многом зависит от того, насколько родители обеспечивают ребенку возможность заниматься в библиотеках, посещать музеи, отдыхать на природе. Кроме этого, с детьми важно много беседовать 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Дети, жизненный опыт которых включает широкий набор различных ситуаций и которые умеют справляться с проблемами общения, радоваться разносторонним социальным взаимодействиям, будут лучше других детей адаптироваться в новой обстановке и положительно реагировать на происходящие вокруг перемены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место формирования поведения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влияют на поведение ребенка, поощряя или осуждая определенные типы поведения, а также применяя наказания или допуская приемлемую для себя степень свободы в поведении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 детстве именно у родителей ребенок учится тому, что ему следует делать, как вести себя</a:t>
            </a:r>
          </a:p>
          <a:p>
            <a:pPr marL="45720" indent="0" algn="ctr">
              <a:buNone/>
            </a:pP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2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7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здоровье и нездоровье ребенка непосредственно связаны со стилем родительского воспитания, которое зависит от характера взаимоотношений в семье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410445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Хвалим ребенка правиль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72456" cy="38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6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9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Детский врач-психотерапевт А. И. Захаров выделил следующие стили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600" dirty="0"/>
              <a:t> 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Демократический стиль воспитания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Характеризуется уровнем принятия ребенка, развитым вербальным общением, верой в самостоятельность ребенка и готовностью помочь ему в случае необходимости. В результате этого дети отличаются умением общаться со сверстниками, активностью, агрессивностью, стремлением контролировать других детей, хорошим физическим развитием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Контролирующий стиль воспитания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В процессе этого стиля семейного воспитания формируется тревожный социально психологический тип личности. При данном стиле воспитания родители берут на себя ответственность, контролируют деятельность своего ребенка, наказывают его по первому же наговору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Смешанный стиль воспитания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Дети характеризуются как послушные, эмоционально чувствительные, внушаемые, неагрессивные, нелюбопытные, с бедной фантазией</a:t>
            </a:r>
          </a:p>
        </p:txBody>
      </p:sp>
    </p:spTree>
    <p:extLst>
      <p:ext uri="{BB962C8B-B14F-4D97-AF65-F5344CB8AC3E}">
        <p14:creationId xmlns:p14="http://schemas.microsoft.com/office/powerpoint/2010/main" val="404059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 fontAlgn="base">
              <a:buNone/>
            </a:pPr>
            <a:r>
              <a:rPr lang="ru-RU" sz="7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Также особый интерес вызывают изучение неправильных типов воспитания, которые могут привести к формированию различных неврозов. А. И. Захаров выделил три типа неправильного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«Первый тип – неприятие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т. е. осознаваемое или неосознаваемое эмоциональное отвержение ребенка, применение жестких регламентирующих и контролирующих мер, навязывание ребенку своего типа 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Второй тип – </a:t>
            </a:r>
            <a:r>
              <a:rPr lang="ru-RU" sz="5800" b="1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гиперсоциализирующий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Этому типу характерно тревожно-мнительное отношение родителей к здоровью, успехам в обучении своего ребенка и его статусу среди сверстников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Третий тип – эгоцентрический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Характеризуются как чрезмерное внимание к ребенку всех членов семьи» 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Основными условиями успеха в воспитании детей в семье можно считать нормальную семейную атмосферу</a:t>
            </a:r>
          </a:p>
        </p:txBody>
      </p:sp>
      <p:pic>
        <p:nvPicPr>
          <p:cNvPr id="5122" name="Рисунок 55" descr="http://abpp.by/wp-content/uploads/2014/11/359fcf4e8e1881b39e63998808378e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32648" cy="4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3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45720" indent="0" algn="ctr" fontAlgn="base">
              <a:buNone/>
            </a:pPr>
            <a:r>
              <a:rPr lang="ru-RU" sz="58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Нормальная семейная атмосфера характеризуется как: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Осознание родителями своего долга и 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чувства ответственности за воспитание детей, заключающегося на взаимном уважении отца и матери, постоянном внимании к учебной, трудовой и общественной жизни своего ребенка, помощь и поддержка ему в трудных ситуациях, и бережном отношении к достоинству каждого члена семьи;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жизни и быта семьи, в основе которой лежит равноправие всех членов, привлечение детей к решению хозяйственных вопросов жизни семьи, ведению хозяйства, привлечение к труду;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организации </a:t>
            </a:r>
            <a:r>
              <a:rPr lang="ru-RU" sz="45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семейного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досуга, т. е. участие в спортивных и туристских походах, в совместных прогулках, прослушивании музыки, чтение книг, посещении театра и кино;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Взаимная принципиальная требовательность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доброжелательность в обращении, задушевность, любовь и жизнерадостность в семье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 fontAlgn="base">
              <a:buNone/>
            </a:pPr>
            <a:r>
              <a:rPr lang="ru-RU" sz="53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последние годы усилилось внимание к изучению семьи как воспитательного института. Однако возможности ученых в исследованиях ограничены в связи с тем, что семья представляет собой достаточно замкнутую ячейку общества, неохотно посвящающую посторонних во все тайны жизнедеятельности, взаимоотношений, ценностей, которые она исповедует. В то же время следует учесть уникальность и неповторимость каждой семьи. Супружеские отношения являются одним из главных факторов, влияющих на психологический микроклимат в семье. Следовательно, они обусловливают стиль воспитания а так же характер системы отношений «родители – ребенок». 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7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Подведем итоги:</a:t>
            </a:r>
          </a:p>
          <a:p>
            <a:pPr marL="45720" indent="0" algn="ctr" fontAlgn="base">
              <a:buNone/>
            </a:pPr>
            <a:r>
              <a:rPr lang="ru-RU" sz="7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семьи осуществляется и проявляется следующим образом: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3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обеспечивает </a:t>
            </a:r>
            <a:r>
              <a:rPr lang="ru-RU" sz="6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базисное чувство безопасности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гарантируя безопасность ребенку при взаимодействии с внешним миром, освоении новых способов его исследования и реагирования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Дети учатся у родителей определенным </a:t>
            </a:r>
            <a:r>
              <a:rPr lang="ru-RU" sz="6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способам поведения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усваивая определенные готовые модели 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Родители являются источником необходимого </a:t>
            </a:r>
            <a:r>
              <a:rPr lang="ru-RU" sz="6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жизненного опыта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влияют на поведение ребенка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поощряя или осуждая определенный тип поведения, а также применяя наказания или допуская приемлемую для себя степень свободы в поведении ребенка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Общение в семье позволяет </a:t>
            </a:r>
            <a:r>
              <a:rPr lang="ru-RU" sz="6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ребенку вырабатывать собственные взгляды, нормы, установки и идеи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Развитие ребенка будет зависеть от того, насколько хорошие условия для общения предоставлены ему в семье; развитие также зависит от четкости и ясности общения в семье.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0C951D-D97C-5A4E-C730-7F3D616030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14313"/>
            <a:ext cx="8640959" cy="6121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«Потребность в родительской любви не только самая сильная из всех человеческих потребностей, но и самая длительная. Пройдут увлечения, отзвучат некогда потрясавшие нашу жизнь страсти, минут многие привязанности, но любовь к родителям и необходимость ответной любви остается с нами до конца наших дней»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«Успешность воспитания детей стоит в прямой зависимости от личностного роста, гармонии и душевного равновесия родителей»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Спиваковская</a:t>
            </a:r>
          </a:p>
          <a:p>
            <a:pPr eaLnBrk="1" hangingPunct="1">
              <a:buFontTx/>
              <a:buNone/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 fontAlgn="base">
              <a:buNone/>
            </a:pPr>
            <a:r>
              <a:rPr lang="ru-RU" sz="4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Итак, родители должны понимать, что </a:t>
            </a:r>
            <a:r>
              <a:rPr lang="ru-RU" sz="47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семейная атмосфера </a:t>
            </a:r>
            <a:r>
              <a:rPr lang="ru-RU" sz="4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является решающим фактором становления личности ребёнка, а также, то, что дальнейшее развитие ребенка, отношение к себе, к своей семье и к окружающим людям во многом зависит от отношения к ребенку родителей и других членов семьи, от удовлетворения его психических потребностей.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Л. Б. Шнейдер пишет что: «Гармоничное развитие личности ребенка возможно при сохранении и укреплении его здоровья, определяемого как состояние физического, психического и социального благополучия. </a:t>
            </a:r>
          </a:p>
        </p:txBody>
      </p:sp>
      <p:pic>
        <p:nvPicPr>
          <p:cNvPr id="6148" name="Picture 4" descr="http://pmss27.ru/images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9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endParaRPr lang="ru-RU" sz="80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r>
              <a:rPr lang="ru-RU" sz="80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здоровье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включает в себя благополучие ребенка в эмоциональной и познавательной сфере, развитии характера и формирование личности, нервно психическое состояние детей. Это возможно только в семье. Ребенок является частью семьи. Семья без ребенка не является полной, так же как ребенок без семьи. «Ребенок берет от семьи все, что необходимо для его роста и развития. В свою очередь и семья получает от ребенка все, что необходимо для ее роста и развития». Наблюдается определенная взаимозависимость и взаимовлияние, идущие в обоих направлениях, от ребенка к семье и обратно.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9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49808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и преодоления нарушений в поведении ребенка</a:t>
            </a:r>
          </a:p>
        </p:txBody>
      </p:sp>
      <p:pic>
        <p:nvPicPr>
          <p:cNvPr id="5" name="Picture 2" descr="F:\Анимэ\Deti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3042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30631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911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	</a:t>
                      </a:r>
                    </a:p>
                    <a:p>
                      <a:r>
                        <a:rPr lang="ru-RU" sz="16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Причина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Воспитательные методы и приемы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089">
                <a:tc>
                  <a:txBody>
                    <a:bodyPr/>
                    <a:lstStyle/>
                    <a:p>
                      <a:r>
                        <a:rPr lang="ru-RU" b="1" dirty="0"/>
                        <a:t>Непослушание-</a:t>
                      </a:r>
                      <a:r>
                        <a:rPr lang="ru-RU" dirty="0"/>
                        <a:t> отказ слушаться кого-нибудь (</a:t>
                      </a:r>
                      <a:r>
                        <a:rPr lang="ru-RU" dirty="0" err="1"/>
                        <a:t>oтца</a:t>
                      </a:r>
                      <a:r>
                        <a:rPr lang="ru-RU" dirty="0"/>
                        <a:t>, мать, других членов семьи)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Невыполнение принятого в семье распорядка, режима дня, отказ выполнять трудовые обязанности, поручения, уроки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Предъявление ребенку невыполнимых или взаимоисключающих требований (приказаний). </a:t>
                      </a:r>
                    </a:p>
                    <a:p>
                      <a:r>
                        <a:rPr lang="ru-RU" dirty="0"/>
                        <a:t> • Нарушение этики общения (неосторожно сказанное, слово) и норм поведения.</a:t>
                      </a:r>
                    </a:p>
                    <a:p>
                      <a:r>
                        <a:rPr lang="ru-RU" dirty="0"/>
                        <a:t> Несогласованность в требованиях родителей и членов семьи к ребенку.</a:t>
                      </a:r>
                    </a:p>
                    <a:p>
                      <a:r>
                        <a:rPr lang="ru-RU" dirty="0"/>
                        <a:t> • Непедагогичные методы воспитания. </a:t>
                      </a:r>
                    </a:p>
                    <a:p>
                      <a:r>
                        <a:rPr lang="ru-RU" dirty="0"/>
                        <a:t> • Недостаток родительского внимания. </a:t>
                      </a:r>
                    </a:p>
                    <a:p>
                      <a:r>
                        <a:rPr lang="ru-RU" dirty="0"/>
                        <a:t> • Отсутствие доверия или привязанности между ребенком и родителями. </a:t>
                      </a:r>
                    </a:p>
                    <a:p>
                      <a:r>
                        <a:rPr lang="ru-RU" dirty="0"/>
                        <a:t> • Преобладание наказаний над поощрениями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 Не ругать, не читать нотаций часто. </a:t>
                      </a:r>
                    </a:p>
                    <a:p>
                      <a:r>
                        <a:rPr lang="ru-RU" dirty="0"/>
                        <a:t> • Не считать непослушание ребенка из ряда вон выходящим явлением. </a:t>
                      </a:r>
                    </a:p>
                    <a:p>
                      <a:r>
                        <a:rPr lang="ru-RU" dirty="0"/>
                        <a:t> • Выражать огорчение по поводу его поступка, действия, ошибки. </a:t>
                      </a:r>
                    </a:p>
                    <a:p>
                      <a:r>
                        <a:rPr lang="ru-RU" dirty="0"/>
                        <a:t> • Поговорить доброжелательно без упреков и повышения голоса. </a:t>
                      </a:r>
                    </a:p>
                    <a:p>
                      <a:r>
                        <a:rPr lang="ru-RU" dirty="0"/>
                        <a:t> • Проявлять любовь и внимание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01423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910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	</a:t>
                      </a:r>
                    </a:p>
                    <a:p>
                      <a:r>
                        <a:rPr lang="ru-RU" sz="16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Причина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Воспитательные методы и приемы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090">
                <a:tc>
                  <a:txBody>
                    <a:bodyPr/>
                    <a:lstStyle/>
                    <a:p>
                      <a:r>
                        <a:rPr lang="ru-RU" sz="1600" b="1" dirty="0"/>
                        <a:t>Агрессивность</a:t>
                      </a:r>
                      <a:r>
                        <a:rPr lang="ru-RU" b="1" dirty="0"/>
                        <a:t> - </a:t>
                      </a:r>
                      <a:r>
                        <a:rPr lang="ru-RU" dirty="0"/>
                        <a:t>действия, имеющие целью причинить моральный, психологический, физический ущерб или нанести вред другим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гнев, ненависть, враждебность, упрямство. Плач, крик, намеренное непослушание, разбрасывание вещей и игрушек, попытки ударить родителей, других членов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 Авторитарный стиль воспитания.</a:t>
                      </a:r>
                    </a:p>
                    <a:p>
                      <a:r>
                        <a:rPr lang="ru-RU" dirty="0"/>
                        <a:t> • Деформация системы ценностей членов семьи.</a:t>
                      </a:r>
                    </a:p>
                    <a:p>
                      <a:r>
                        <a:rPr lang="ru-RU" dirty="0"/>
                        <a:t> • Упущения в нравственном воспитании детей.</a:t>
                      </a:r>
                    </a:p>
                    <a:p>
                      <a:r>
                        <a:rPr lang="ru-RU" dirty="0"/>
                        <a:t> • Подражание героям кино- и видеофильмов.</a:t>
                      </a:r>
                    </a:p>
                    <a:p>
                      <a:r>
                        <a:rPr lang="ru-RU" dirty="0"/>
                        <a:t> • Чувства голода и усталости. </a:t>
                      </a:r>
                    </a:p>
                    <a:p>
                      <a:r>
                        <a:rPr lang="ru-RU" dirty="0"/>
                        <a:t> • Чрезмерное количество ограничений по отношению к ребенку.</a:t>
                      </a:r>
                    </a:p>
                    <a:p>
                      <a:r>
                        <a:rPr lang="ru-RU" dirty="0"/>
                        <a:t> • Стремление самоутвердиться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 Формировать эмоциональную устойчивость и волевую регуляцию поступков и поведения. </a:t>
                      </a:r>
                    </a:p>
                    <a:p>
                      <a:r>
                        <a:rPr lang="ru-RU" dirty="0"/>
                        <a:t> • Вовлекать в межличностные отношения.</a:t>
                      </a:r>
                    </a:p>
                    <a:p>
                      <a:r>
                        <a:rPr lang="ru-RU" dirty="0"/>
                        <a:t> • Учить понимать переживания других; отождествлять себя с Другим человеком, менять свое мнение и позицию, сопоставляя их с мнениями и позициями других людей для пре­одоления эгоизма.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• Создать спокойную, доброжелательную атмосферу в семье.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666046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910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	</a:t>
                      </a:r>
                    </a:p>
                    <a:p>
                      <a:r>
                        <a:rPr lang="ru-RU" sz="16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Причина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Воспитательные методы и приемы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090">
                <a:tc>
                  <a:txBody>
                    <a:bodyPr/>
                    <a:lstStyle/>
                    <a:p>
                      <a:r>
                        <a:rPr lang="ru-RU" b="1" dirty="0"/>
                        <a:t>Упрямство -</a:t>
                      </a:r>
                    </a:p>
                    <a:p>
                      <a:r>
                        <a:rPr lang="ru-RU" dirty="0"/>
                        <a:t> неуступчивость, стремление добиться своего вопреки здравому смыслу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Сердитость, злость, сопротивление, настаивание на том, что хочется только ребенку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 Нарушение взаимоотношений родителей с ребёнком. </a:t>
                      </a:r>
                    </a:p>
                    <a:p>
                      <a:r>
                        <a:rPr lang="ru-RU" dirty="0"/>
                        <a:t> • Неумение поддержать ребенка в трудной ситуации.</a:t>
                      </a:r>
                    </a:p>
                    <a:p>
                      <a:r>
                        <a:rPr lang="ru-RU" dirty="0"/>
                        <a:t> • Игнорирование интересов и потребностей ребенка. </a:t>
                      </a:r>
                    </a:p>
                    <a:p>
                      <a:r>
                        <a:rPr lang="ru-RU" dirty="0"/>
                        <a:t> • Утверждение родительского авторитета силой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 Проявлять твердость и настойчивость, не злясь и не показывая плохое настроение.</a:t>
                      </a:r>
                    </a:p>
                    <a:p>
                      <a:r>
                        <a:rPr lang="ru-RU" dirty="0"/>
                        <a:t> • Не унижать ребенка.</a:t>
                      </a:r>
                    </a:p>
                    <a:p>
                      <a:r>
                        <a:rPr lang="ru-RU" dirty="0"/>
                        <a:t> • Не применять принуждения.</a:t>
                      </a:r>
                    </a:p>
                    <a:p>
                      <a:r>
                        <a:rPr lang="ru-RU" dirty="0"/>
                        <a:t> • Откладывать решение спорной проблемы на какое-то время, </a:t>
                      </a:r>
                    </a:p>
                    <a:p>
                      <a:r>
                        <a:rPr lang="ru-RU" dirty="0"/>
                        <a:t> • Привлекать к решению спорной проблемы друзей ребенка. </a:t>
                      </a:r>
                    </a:p>
                    <a:p>
                      <a:r>
                        <a:rPr lang="ru-RU" dirty="0"/>
                        <a:t> • Контролировать себя и свои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644459"/>
              </p:ext>
            </p:extLst>
          </p:nvPr>
        </p:nvGraphicFramePr>
        <p:xfrm>
          <a:off x="35496" y="0"/>
          <a:ext cx="91085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911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	</a:t>
                      </a:r>
                    </a:p>
                    <a:p>
                      <a:r>
                        <a:rPr lang="ru-RU" sz="16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Причина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Воспитательные методы и приемы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Драчливость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склонность ребенка к физическим столкновениям, драке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(Насильственные действия по отношению ко младшим братьям,  сестрам, животным, драки с детьми на улице и в школе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Желание привлечь внимание отца, матери, других членов семьи.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•Соперничество между детьми.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Притеснения в отношении младших братьев и сестер со стороны более сильного старшего ребенка.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Отсутствие в семье справедливости по отношению к детям.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•Отсутствие в семье контроля за соблюдением дисциплины и порядка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Выяснить причины драки.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Развести детей по комнатам, предоставляя возможность успокоиться.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•Лишать на время телевизора, компьютера.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Давать поручения по дому.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Устанавливать требования по защите прав каждого ребенка.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R="149225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Установить правило, чтобы в семье не подшучивали над другими зло и обидно.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Не разрешать старшему ребенку дразнить младшего.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 Быть справедливыми и беспристрастными посредниками при ссорах детей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26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668466"/>
              </p:ext>
            </p:extLst>
          </p:nvPr>
        </p:nvGraphicFramePr>
        <p:xfrm>
          <a:off x="0" y="0"/>
          <a:ext cx="928801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2399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	</a:t>
                      </a:r>
                    </a:p>
                    <a:p>
                      <a:r>
                        <a:rPr lang="ru-RU" sz="16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Причина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Воспитательные методы и приемы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Ложь (лживость)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  намеренное искажение истины, фактов и явлений действительности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зависимости от возраста может проявляться как мнимая и настоящая ложь в силу разных причин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Мечта добиться признания, похвалы своих достоинств.      • Стремление добиться любви родителей, родственников, взрослых.                          •Желание доказать свое превосходство над кем-то.        • Способ приобрести что-то, что иным путем не приобретешь.                             • Способ защититься от неприятностей со стороны друзей.                          •Стремление избежать наказания родителей, педагогов, воспитателей, друзей.                                        • Чрезмерная строгости дисциплина в семье, основанная на страхе.   •Приспособление.                          • Симуляция болезни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Избегать запретов и наказаний.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Своевременно замечать попытки лжи и предупреждать пользование ее результатами.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49225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Исключать из методов семейного воспитания запугивание.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Проявлять внимание, доброту, ласку, участие, поддержку.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Не лгать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8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>
            <a:extLst>
              <a:ext uri="{FF2B5EF4-FFF2-40B4-BE49-F238E27FC236}">
                <a16:creationId xmlns:a16="http://schemas.microsoft.com/office/drawing/2014/main" id="{E208D65F-5C6E-450B-656F-26B930A32C6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3313" y="1785938"/>
            <a:ext cx="5500687" cy="47386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chemeClr val="folHlink"/>
                </a:solidFill>
              </a:rPr>
              <a:t>Забыть о прошлых неудачах.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folHlink"/>
                </a:solidFill>
              </a:rPr>
              <a:t>Помочь ребенку обрести уверенность в том, что он справится с данной задачей.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folHlink"/>
                </a:solidFill>
              </a:rPr>
              <a:t>Позволить  ребенку начать «с нуля», опираясь на то, что родитель верит в него, в его способность достичь успеха.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folHlink"/>
                </a:solidFill>
              </a:rPr>
              <a:t>Помнить о прошлых удачах и возвращаться к ним, а не к ошибкам.</a:t>
            </a:r>
          </a:p>
        </p:txBody>
      </p:sp>
      <p:pic>
        <p:nvPicPr>
          <p:cNvPr id="81927" name="Picture 7" descr="J0223740">
            <a:extLst>
              <a:ext uri="{FF2B5EF4-FFF2-40B4-BE49-F238E27FC236}">
                <a16:creationId xmlns:a16="http://schemas.microsoft.com/office/drawing/2014/main" id="{8601AE9D-191D-677D-92EF-691620A70E92}"/>
              </a:ext>
            </a:extLst>
          </p:cNvPr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3449638" cy="3744913"/>
          </a:xfrm>
        </p:spPr>
      </p:pic>
      <p:sp>
        <p:nvSpPr>
          <p:cNvPr id="81924" name="Rectangle 4">
            <a:extLst>
              <a:ext uri="{FF2B5EF4-FFF2-40B4-BE49-F238E27FC236}">
                <a16:creationId xmlns:a16="http://schemas.microsoft.com/office/drawing/2014/main" id="{F9A786F9-C4B0-20F8-7344-45CD514D96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folHlink"/>
                </a:solidFill>
              </a:rPr>
              <a:t>Для того, чтобы показать веру в ребенка, родитель должен иметь мужество и желание сделать следующее: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/>
      <p:bldP spid="819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34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Важность влияния семьи и семейных связей на становление и развитие личности ребенка стала очевидной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и общественное воспитание взаимосвязаны, дополняют и могут, в определенных границах, даже заменять друг друга, но в целом они неравнозначны и ни при каких условиях не могут стать таковыми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 более эмоционально по своему характеру, чем любое другое воспитание, его проводником является родительская любовь к детям, вызывающая ответные чувства детей к родителям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Внутрисемейные отношения оказывают огромное влияние на эмоциональное состояние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Острый недостаток ласки в семье является причиной повышенной заболеваемости, агрессивности, тревожности, страхов, одиночества, жестокости, замкнутости  у детей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 таких детей проявляется неуверенность, низкая самооценка и низкий уровень </a:t>
            </a:r>
            <a:r>
              <a:rPr lang="ru-RU" sz="34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76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7A672F9C-9A20-2E94-271E-0163B5AF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81359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Опираться на сильные стороны ребенка.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Избегать подчеркивания промахов ребенка.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Уметь и хотеть демонстрировать любовь к ребенку.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Внести юмор во взаимоотношения с ребенком.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Проводить больше времени с ребенком.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Проявлять эмпатию к ребенку и веру в Вашего ребенка.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Принимать индивидуальность ребенка.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Позволить ребенку самому решать проблемы там, где это возможно.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Избегать дисциплинарных поощрений и наказаний</a:t>
            </a:r>
            <a:r>
              <a:rPr lang="ru-RU" altLang="ru-RU" sz="2000" b="1" i="1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ru-RU" altLang="ru-RU" sz="2000" b="1" i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ru-RU" altLang="ru-RU" sz="2000">
              <a:latin typeface="Comic Sans MS" panose="030F0702030302020204" pitchFamily="66" charset="0"/>
            </a:endParaRP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D7B2672E-8DCE-A9D4-7B62-0D3B2C10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460375"/>
            <a:ext cx="7989887" cy="16002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4000" b="1" i="1" dirty="0"/>
              <a:t>Для того, чтобы поддержать ребенка, необходимо: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>
            <a:extLst>
              <a:ext uri="{FF2B5EF4-FFF2-40B4-BE49-F238E27FC236}">
                <a16:creationId xmlns:a16="http://schemas.microsoft.com/office/drawing/2014/main" id="{ED7BBA5F-AC15-0C8B-56F9-4AD4CB3584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49313" y="260350"/>
            <a:ext cx="8294687" cy="1223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Слова, которые поддерживают и которые разрушают его веру в себя</a:t>
            </a:r>
            <a:r>
              <a:rPr lang="ru-RU" sz="3200" dirty="0">
                <a:latin typeface="Century Gothic" pitchFamily="34" charset="0"/>
              </a:rPr>
              <a:t>: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3CF9D440-CDFE-8689-BDF1-B08CCA0F903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4105275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Слова поддержки: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Зная тебя, я уверен, что вы все сделали, хорошо.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Ты делаешь это очень хорошо.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У тебя есть некоторые соображения по этому поводу? Готов ли ты начать?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Это серьезный вызов. Но я уверен. Что ты готов к нему.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F55EC195-614E-541F-64EF-0993B918A2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6795" y="1579290"/>
            <a:ext cx="4464050" cy="4105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Слова разочарования: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Зная тебя и твои способности. Я думаю, ты смог бы сделать это гораздо лучше.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Эта идея никогда не сможет быть реализована.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Это для тебя слишком трудно, поэтому я сам это сделаю.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 build="p"/>
      <p:bldP spid="1085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6" name="Rectangle 32">
            <a:extLst>
              <a:ext uri="{FF2B5EF4-FFF2-40B4-BE49-F238E27FC236}">
                <a16:creationId xmlns:a16="http://schemas.microsoft.com/office/drawing/2014/main" id="{D37FBC17-AC27-3BBB-D956-621A58482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800" dirty="0">
                <a:solidFill>
                  <a:srgbClr val="0000FF"/>
                </a:solidFill>
                <a:latin typeface="Monotype Corsiva" panose="03010101010201010101" pitchFamily="66" charset="0"/>
              </a:rPr>
              <a:t>Поддерживать можно посредством</a:t>
            </a:r>
            <a:r>
              <a:rPr lang="ru-RU" altLang="ru-RU" sz="4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3697" name="Rectangle 33">
            <a:extLst>
              <a:ext uri="{FF2B5EF4-FFF2-40B4-BE49-F238E27FC236}">
                <a16:creationId xmlns:a16="http://schemas.microsoft.com/office/drawing/2014/main" id="{04BADE71-FDC5-E15D-8664-D914AC976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1501" y="1758950"/>
            <a:ext cx="5975350" cy="4824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Отдельных слов (красиво, прекрасно, здорово).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Высказываний («Я горжусь тобой», «Спасибо», «Все идет хорошо» и т.д.).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Прикосновений (дотронуться до руки, обнять его и т.д.).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Совместных действий (сидеть, стоять рядом и т.д.).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Выражение лица (улыбка, кивок, смех).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/>
          </a:p>
        </p:txBody>
      </p:sp>
      <p:pic>
        <p:nvPicPr>
          <p:cNvPr id="113681" name="Picture 17" descr="J0282750">
            <a:extLst>
              <a:ext uri="{FF2B5EF4-FFF2-40B4-BE49-F238E27FC236}">
                <a16:creationId xmlns:a16="http://schemas.microsoft.com/office/drawing/2014/main" id="{D76FA628-04AE-EF3E-4E26-FB577364BEC7}"/>
              </a:ext>
            </a:extLst>
          </p:cNvPr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1628775"/>
            <a:ext cx="1219200" cy="1219200"/>
          </a:xfrm>
          <a:noFill/>
        </p:spPr>
      </p:pic>
      <p:pic>
        <p:nvPicPr>
          <p:cNvPr id="113687" name="Picture 23" descr="J0282747">
            <a:extLst>
              <a:ext uri="{FF2B5EF4-FFF2-40B4-BE49-F238E27FC236}">
                <a16:creationId xmlns:a16="http://schemas.microsoft.com/office/drawing/2014/main" id="{241B8D2E-C1F3-014F-9B60-5B8BC5447743}"/>
              </a:ext>
            </a:extLst>
          </p:cNvPr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97425"/>
            <a:ext cx="1219200" cy="1435100"/>
          </a:xfrm>
          <a:noFill/>
        </p:spPr>
      </p:pic>
      <p:pic>
        <p:nvPicPr>
          <p:cNvPr id="113690" name="Picture 26" descr="J0283640">
            <a:extLst>
              <a:ext uri="{FF2B5EF4-FFF2-40B4-BE49-F238E27FC236}">
                <a16:creationId xmlns:a16="http://schemas.microsoft.com/office/drawing/2014/main" id="{B4ECA487-EDAE-ADE0-6665-E03F0FC0EBD1}"/>
              </a:ext>
            </a:extLst>
          </p:cNvPr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1511300" cy="1368425"/>
          </a:xfrm>
          <a:noFill/>
        </p:spPr>
      </p:pic>
      <p:pic>
        <p:nvPicPr>
          <p:cNvPr id="113693" name="Picture 29" descr="J0283653">
            <a:extLst>
              <a:ext uri="{FF2B5EF4-FFF2-40B4-BE49-F238E27FC236}">
                <a16:creationId xmlns:a16="http://schemas.microsoft.com/office/drawing/2014/main" id="{E6B4F2BD-9236-B7CE-A448-8D78F08EBF63}"/>
              </a:ext>
            </a:extLst>
          </p:cNvPr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4100" y="4581525"/>
            <a:ext cx="1739900" cy="163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6" grpId="0"/>
      <p:bldP spid="11369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>
            <a:extLst>
              <a:ext uri="{FF2B5EF4-FFF2-40B4-BE49-F238E27FC236}">
                <a16:creationId xmlns:a16="http://schemas.microsoft.com/office/drawing/2014/main" id="{292419EE-E60A-69EA-E6B4-DF6ECBB24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Неразлучные друзья – родители и дети!</a:t>
            </a: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F964FADD-B2BC-B0C6-9AA6-3780CA38A2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033838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400">
                <a:latin typeface="Monotype Corsiva" panose="03010101010201010101" pitchFamily="66" charset="0"/>
              </a:rPr>
              <a:t>Учитесь быть своему ребенку другом.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400">
                <a:latin typeface="Monotype Corsiva" panose="03010101010201010101" pitchFamily="66" charset="0"/>
              </a:rPr>
              <a:t>Критикуйте, не унижая, а поддерживая.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400">
                <a:latin typeface="Monotype Corsiva" panose="03010101010201010101" pitchFamily="66" charset="0"/>
              </a:rPr>
              <a:t>Учите своего ребенка быть честным с друзьями и не искать выгоды от дружбы.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400">
                <a:latin typeface="Monotype Corsiva" panose="03010101010201010101" pitchFamily="66" charset="0"/>
              </a:rPr>
              <a:t>Приглашайте друзей своего ребенка в дом, общайтесь с ними.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400">
                <a:latin typeface="Monotype Corsiva" panose="03010101010201010101" pitchFamily="66" charset="0"/>
              </a:rPr>
              <a:t>Если ваш ребенок поверят вам свои тайны как друзьям, не шантажируйте его ими.</a:t>
            </a:r>
          </a:p>
        </p:txBody>
      </p:sp>
      <p:pic>
        <p:nvPicPr>
          <p:cNvPr id="126983" name="Picture 7" descr="J0316862">
            <a:extLst>
              <a:ext uri="{FF2B5EF4-FFF2-40B4-BE49-F238E27FC236}">
                <a16:creationId xmlns:a16="http://schemas.microsoft.com/office/drawing/2014/main" id="{B390D73A-27A1-0BFC-545A-250499AADAB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557338"/>
            <a:ext cx="4465637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>
            <a:extLst>
              <a:ext uri="{FF2B5EF4-FFF2-40B4-BE49-F238E27FC236}">
                <a16:creationId xmlns:a16="http://schemas.microsoft.com/office/drawing/2014/main" id="{5A78E290-51F0-D113-1F4F-6CA21A59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8486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Когда мы выражаем удовольствие оттого, что делает наш ребенок, это поддерживает его и стимулирует продолжать дело или делать новые попытки. Тогда он получает удовольствие от себя.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Подлинная поддержка родителями своего ребенка должна основываться на подчеркивании его способностей, возможностей его положительных сторон.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Важно, чтобы родитель научился принимать ребенка таким, какой он есть, включая все его достижения и промахи, а в общении с ним учитывать значение таких вещей, как тон, жесты, выражения</a:t>
            </a:r>
            <a:r>
              <a:rPr lang="ru-RU" altLang="ru-RU" sz="2400" dirty="0">
                <a:solidFill>
                  <a:srgbClr val="FFCC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dirty="0">
              <a:solidFill>
                <a:srgbClr val="FFCC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5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122"/>
            <a:ext cx="4608188" cy="19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Рисунок 34" descr="http://ihappymama.ru/wp-content/uploads/2014/10/risunok_sem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8" y="1131330"/>
            <a:ext cx="4535812" cy="28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img0.liveinternet.ru/images/attach/c/4/81/419/81419612_4260761_32e5201c072840a3e6a27aefe07fb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6081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peshnayaledy.ru/uploads/posts/hccy11p4n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8" y="3954443"/>
            <a:ext cx="4535812" cy="29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0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109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это…</a:t>
            </a:r>
          </a:p>
          <a:p>
            <a:pPr lvl="0">
              <a:buFont typeface="Arial" pitchFamily="34" charset="0"/>
              <a:buChar char="•"/>
            </a:pPr>
            <a:endParaRPr lang="ru-RU" sz="47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члена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создает у человека понятие дома не как помещения, где он живет, а как чувства, ощущения, где ждут, любят, понимают, защищают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такое образование, которое “охватывает” человека целиком во всех его проявлениях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могут формироваться все личностные качества. Судьбоносная значимость семьи в развитии личности растущего человека общеизвестна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lvl="0" indent="0" algn="ctr">
              <a:buNone/>
            </a:pP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система воспитания и образования, складывающаяся в условиях конкретной семьи силами родителей и родственников. </a:t>
            </a:r>
          </a:p>
          <a:p>
            <a:pPr marL="45720" lvl="0" indent="0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21sad.ru/wp-content/uploads/2013/03/0_a727d_5af330aa_XL-630x3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2376"/>
            <a:ext cx="7685737" cy="42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0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indent="0">
              <a:buNone/>
            </a:pPr>
            <a:endParaRPr lang="ru-RU" sz="42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2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семейное воспитание влияют наследственность и биологическое (природное) здоровье детей и родителей, материально-экономическая обеспеченность, социальное положение, уклад жизни, количество членов семьи, место проживания, отношение к ребенку. Все это органично переплетается и в каждом конкретном случае проявляется по-разному</a:t>
            </a:r>
          </a:p>
          <a:p>
            <a:pPr lvl="0">
              <a:buFont typeface="Arial" pitchFamily="34" charset="0"/>
              <a:buChar char="•"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6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Задача семьи</a:t>
            </a:r>
          </a:p>
          <a:p>
            <a:pPr lvl="0">
              <a:buFont typeface="Arial" pitchFamily="34" charset="0"/>
              <a:buChar char="•"/>
            </a:pPr>
            <a:r>
              <a:rPr lang="ru-RU" sz="4400" dirty="0"/>
              <a:t>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создать максимальные условия для роста и разв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ития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ребенка; 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стать социально-экономической и психологической защитой ребенка; 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передать опыт создания и сохранения семьи, воспитания в ней детей и отношения к старшим;  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научить детей полезным прикладным навыкам и умениям, направленным на самообслуживание и помощь близким; 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воспитать чувство собственного достоинства, ценности собственного “я”. 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7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Функции родителей для сохранения положительного эмоционального статуса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6000" dirty="0"/>
              <a:t>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роста и развития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удовлетворение естественных потребностей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обеспечение безопасности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обеспечение адаптации к жизни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воспитание ребенка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6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основа чувства безопасности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Отношения привязанности важны не только для будущего развития взаимоотношений – их непосредственное влияние способствует снижению чувства тревоги, возникающего у ребенка в новых или в </a:t>
            </a:r>
            <a:r>
              <a:rPr lang="ru-RU" sz="78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стрессогенных</a:t>
            </a: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ситуациях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обеспечивает базисное чувство безопасности, гарантируя безопасность ребенка при взаимодействии с внешним миром, освоении новых способов его исследования и реагирования. Кроме того, близкие являются для ребенка источником утешения в минуты отчаяния и волнений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Нужно беречь ребенка от семейных разборок, неурядиц, чаще прислушиваться к нему, ставить себя на его место. Тогда у него повысится успеваемость, улучшится здоровье, психическая уравновешенность, он избавится от страхов, он будет сопереживать другим людям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95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2843</Words>
  <Application>Microsoft Office PowerPoint</Application>
  <PresentationFormat>Экран (4:3)</PresentationFormat>
  <Paragraphs>264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Comic Sans MS</vt:lpstr>
      <vt:lpstr>Georgia</vt:lpstr>
      <vt:lpstr>Monotype Corsiva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Предупреждения и преодоления нарушений в поведении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того, чтобы показать веру в ребенка, родитель должен иметь мужество и желание сделать следующее:</vt:lpstr>
      <vt:lpstr>Для того, чтобы поддержать ребенка, необходимо:</vt:lpstr>
      <vt:lpstr>Слова, которые поддерживают и которые разрушают его веру в себя:</vt:lpstr>
      <vt:lpstr>Поддерживать можно посредством:</vt:lpstr>
      <vt:lpstr>Неразлучные друзья – родители и дети!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Психолог</cp:lastModifiedBy>
  <cp:revision>41</cp:revision>
  <dcterms:created xsi:type="dcterms:W3CDTF">2015-02-12T19:42:21Z</dcterms:created>
  <dcterms:modified xsi:type="dcterms:W3CDTF">2023-05-04T08:06:16Z</dcterms:modified>
</cp:coreProperties>
</file>