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0.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1.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44" r:id="rId3"/>
    <p:sldMasterId id="2147483772" r:id="rId4"/>
    <p:sldMasterId id="2147483784" r:id="rId5"/>
    <p:sldMasterId id="2147483840" r:id="rId6"/>
    <p:sldMasterId id="2147483896" r:id="rId7"/>
    <p:sldMasterId id="2147483924" r:id="rId8"/>
    <p:sldMasterId id="2147483952" r:id="rId9"/>
    <p:sldMasterId id="2147483980" r:id="rId10"/>
    <p:sldMasterId id="2147484008" r:id="rId11"/>
    <p:sldMasterId id="2147484036" r:id="rId12"/>
  </p:sldMasterIdLst>
  <p:notesMasterIdLst>
    <p:notesMasterId r:id="rId100"/>
  </p:notesMasterIdLst>
  <p:sldIdLst>
    <p:sldId id="266" r:id="rId13"/>
    <p:sldId id="286" r:id="rId14"/>
    <p:sldId id="269" r:id="rId15"/>
    <p:sldId id="287" r:id="rId16"/>
    <p:sldId id="385" r:id="rId17"/>
    <p:sldId id="318" r:id="rId18"/>
    <p:sldId id="406" r:id="rId19"/>
    <p:sldId id="384" r:id="rId20"/>
    <p:sldId id="369" r:id="rId21"/>
    <p:sldId id="387" r:id="rId22"/>
    <p:sldId id="375" r:id="rId23"/>
    <p:sldId id="376" r:id="rId24"/>
    <p:sldId id="359" r:id="rId25"/>
    <p:sldId id="389" r:id="rId26"/>
    <p:sldId id="390" r:id="rId27"/>
    <p:sldId id="404" r:id="rId28"/>
    <p:sldId id="258" r:id="rId29"/>
    <p:sldId id="265" r:id="rId30"/>
    <p:sldId id="409" r:id="rId31"/>
    <p:sldId id="407" r:id="rId32"/>
    <p:sldId id="364" r:id="rId33"/>
    <p:sldId id="365" r:id="rId34"/>
    <p:sldId id="411" r:id="rId35"/>
    <p:sldId id="391" r:id="rId36"/>
    <p:sldId id="263" r:id="rId37"/>
    <p:sldId id="370" r:id="rId38"/>
    <p:sldId id="371" r:id="rId39"/>
    <p:sldId id="372" r:id="rId40"/>
    <p:sldId id="307" r:id="rId41"/>
    <p:sldId id="308" r:id="rId42"/>
    <p:sldId id="309" r:id="rId43"/>
    <p:sldId id="360" r:id="rId44"/>
    <p:sldId id="340" r:id="rId45"/>
    <p:sldId id="361" r:id="rId46"/>
    <p:sldId id="262" r:id="rId47"/>
    <p:sldId id="396" r:id="rId48"/>
    <p:sldId id="362" r:id="rId49"/>
    <p:sldId id="260" r:id="rId50"/>
    <p:sldId id="259" r:id="rId51"/>
    <p:sldId id="398" r:id="rId52"/>
    <p:sldId id="399" r:id="rId53"/>
    <p:sldId id="400" r:id="rId54"/>
    <p:sldId id="401" r:id="rId55"/>
    <p:sldId id="392" r:id="rId56"/>
    <p:sldId id="393" r:id="rId57"/>
    <p:sldId id="278" r:id="rId58"/>
    <p:sldId id="279" r:id="rId59"/>
    <p:sldId id="325" r:id="rId60"/>
    <p:sldId id="280" r:id="rId61"/>
    <p:sldId id="283" r:id="rId62"/>
    <p:sldId id="284" r:id="rId63"/>
    <p:sldId id="395" r:id="rId64"/>
    <p:sldId id="289" r:id="rId65"/>
    <p:sldId id="312" r:id="rId66"/>
    <p:sldId id="348" r:id="rId67"/>
    <p:sldId id="346" r:id="rId68"/>
    <p:sldId id="347" r:id="rId69"/>
    <p:sldId id="349" r:id="rId70"/>
    <p:sldId id="292" r:id="rId71"/>
    <p:sldId id="350" r:id="rId72"/>
    <p:sldId id="351" r:id="rId73"/>
    <p:sldId id="352" r:id="rId74"/>
    <p:sldId id="297" r:id="rId75"/>
    <p:sldId id="299" r:id="rId76"/>
    <p:sldId id="300" r:id="rId77"/>
    <p:sldId id="302" r:id="rId78"/>
    <p:sldId id="303" r:id="rId79"/>
    <p:sldId id="410" r:id="rId80"/>
    <p:sldId id="304" r:id="rId81"/>
    <p:sldId id="305" r:id="rId82"/>
    <p:sldId id="313" r:id="rId83"/>
    <p:sldId id="356" r:id="rId84"/>
    <p:sldId id="326" r:id="rId85"/>
    <p:sldId id="327" r:id="rId86"/>
    <p:sldId id="397" r:id="rId87"/>
    <p:sldId id="328" r:id="rId88"/>
    <p:sldId id="329" r:id="rId89"/>
    <p:sldId id="330" r:id="rId90"/>
    <p:sldId id="358" r:id="rId91"/>
    <p:sldId id="386" r:id="rId92"/>
    <p:sldId id="383" r:id="rId93"/>
    <p:sldId id="408" r:id="rId94"/>
    <p:sldId id="331" r:id="rId95"/>
    <p:sldId id="366" r:id="rId96"/>
    <p:sldId id="367" r:id="rId97"/>
    <p:sldId id="368" r:id="rId98"/>
    <p:sldId id="320" r:id="rId99"/>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250" autoAdjust="0"/>
  </p:normalViewPr>
  <p:slideViewPr>
    <p:cSldViewPr>
      <p:cViewPr>
        <p:scale>
          <a:sx n="64" d="100"/>
          <a:sy n="64" d="100"/>
        </p:scale>
        <p:origin x="-48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1245599928649661"/>
          <c:y val="0.19239922122820508"/>
          <c:w val="0.5268817204301075"/>
          <c:h val="0.73124999999999996"/>
        </c:manualLayout>
      </c:layout>
      <c:pie3DChart>
        <c:varyColors val="1"/>
        <c:ser>
          <c:idx val="0"/>
          <c:order val="0"/>
          <c:tx>
            <c:strRef>
              <c:f>Sheet1!$B$1</c:f>
              <c:strCache>
                <c:ptCount val="1"/>
              </c:strCache>
            </c:strRef>
          </c:tx>
          <c:explosion val="12"/>
          <c:dPt>
            <c:idx val="0"/>
            <c:bubble3D val="0"/>
            <c:extLst xmlns:c16r2="http://schemas.microsoft.com/office/drawing/2015/06/chart">
              <c:ext xmlns:c16="http://schemas.microsoft.com/office/drawing/2014/chart" uri="{C3380CC4-5D6E-409C-BE32-E72D297353CC}">
                <c16:uniqueId val="{00000000-F762-4E90-AFB1-9885ACE1F197}"/>
              </c:ext>
            </c:extLst>
          </c:dPt>
          <c:dPt>
            <c:idx val="1"/>
            <c:bubble3D val="0"/>
            <c:explosion val="17"/>
            <c:extLst xmlns:c16r2="http://schemas.microsoft.com/office/drawing/2015/06/chart">
              <c:ext xmlns:c16="http://schemas.microsoft.com/office/drawing/2014/chart" uri="{C3380CC4-5D6E-409C-BE32-E72D297353CC}">
                <c16:uniqueId val="{00000002-F762-4E90-AFB1-9885ACE1F197}"/>
              </c:ext>
            </c:extLst>
          </c:dPt>
          <c:dLbls>
            <c:dLbl>
              <c:idx val="0"/>
              <c:layout>
                <c:manualLayout>
                  <c:x val="-3.7598682664520482E-2"/>
                  <c:y val="0.1646590355105931"/>
                </c:manualLayout>
              </c:layout>
              <c:tx>
                <c:rich>
                  <a:bodyPr/>
                  <a:lstStyle/>
                  <a:p>
                    <a:pPr>
                      <a:defRPr/>
                    </a:pPr>
                    <a:r>
                      <a:rPr lang="en-US" dirty="0" smtClean="0"/>
                      <a:t>59.98%</a:t>
                    </a:r>
                    <a:endParaRPr lang="en-US" dirty="0"/>
                  </a:p>
                </c:rich>
              </c:tx>
              <c:spPr/>
              <c:dLblPos val="bestFit"/>
              <c:showLegendKey val="1"/>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762-4E90-AFB1-9885ACE1F197}"/>
                </c:ext>
              </c:extLst>
            </c:dLbl>
            <c:dLbl>
              <c:idx val="1"/>
              <c:layout>
                <c:manualLayout>
                  <c:x val="-8.0076453533120956E-3"/>
                  <c:y val="-0.15931598304400232"/>
                </c:manualLayout>
              </c:layout>
              <c:tx>
                <c:rich>
                  <a:bodyPr/>
                  <a:lstStyle/>
                  <a:p>
                    <a:pPr>
                      <a:defRPr/>
                    </a:pPr>
                    <a:r>
                      <a:rPr lang="en-US" dirty="0" smtClean="0"/>
                      <a:t>40,02%          </a:t>
                    </a:r>
                    <a:endParaRPr lang="en-US" dirty="0"/>
                  </a:p>
                </c:rich>
              </c:tx>
              <c:spPr/>
              <c:dLblPos val="bestFit"/>
              <c:showLegendKey val="1"/>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762-4E90-AFB1-9885ACE1F197}"/>
                </c:ext>
              </c:extLst>
            </c:dLbl>
            <c:numFmt formatCode="0%" sourceLinked="0"/>
            <c:spPr>
              <a:noFill/>
              <a:ln>
                <a:noFill/>
              </a:ln>
              <a:effectLst/>
            </c:spPr>
            <c:showLegendKey val="1"/>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Посещают</c:v>
                </c:pt>
                <c:pt idx="1">
                  <c:v>Не посещают </c:v>
                </c:pt>
              </c:strCache>
            </c:strRef>
          </c:cat>
          <c:val>
            <c:numRef>
              <c:f>Sheet1!$B$2:$B$3</c:f>
              <c:numCache>
                <c:formatCode>General</c:formatCode>
                <c:ptCount val="2"/>
                <c:pt idx="0">
                  <c:v>59.98</c:v>
                </c:pt>
                <c:pt idx="1">
                  <c:v>40.020000000000003</c:v>
                </c:pt>
              </c:numCache>
            </c:numRef>
          </c:val>
          <c:extLst xmlns:c16r2="http://schemas.microsoft.com/office/drawing/2015/06/chart">
            <c:ext xmlns:c16="http://schemas.microsoft.com/office/drawing/2014/chart" uri="{C3380CC4-5D6E-409C-BE32-E72D297353CC}">
              <c16:uniqueId val="{00000003-F762-4E90-AFB1-9885ACE1F197}"/>
            </c:ext>
          </c:extLst>
        </c:ser>
        <c:dLbls>
          <c:showLegendKey val="0"/>
          <c:showVal val="0"/>
          <c:showCatName val="0"/>
          <c:showSerName val="0"/>
          <c:showPercent val="0"/>
          <c:showBubbleSize val="0"/>
          <c:showLeaderLines val="0"/>
        </c:dLbls>
      </c:pie3DChart>
    </c:plotArea>
    <c:legend>
      <c:legendPos val="r"/>
      <c:layout>
        <c:manualLayout>
          <c:xMode val="edge"/>
          <c:yMode val="edge"/>
          <c:x val="0.75806451612903225"/>
          <c:y val="0.375"/>
          <c:w val="0.21168524595576324"/>
          <c:h val="0.24374999999999999"/>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'[Диаграмма в Microsoft PowerPoint]Лист1'!$A$2</c:f>
              <c:strCache>
                <c:ptCount val="1"/>
                <c:pt idx="0">
                  <c:v>общее количество обучающихся</c:v>
                </c:pt>
              </c:strCache>
            </c:strRef>
          </c:tx>
          <c:invertIfNegative val="0"/>
          <c:cat>
            <c:strRef>
              <c:f>'[Диаграмма в Microsoft PowerPoint]Лист1'!$B$1:$C$1</c:f>
              <c:strCache>
                <c:ptCount val="2"/>
                <c:pt idx="0">
                  <c:v>2020-2021</c:v>
                </c:pt>
                <c:pt idx="1">
                  <c:v>2021-2022</c:v>
                </c:pt>
              </c:strCache>
            </c:strRef>
          </c:cat>
          <c:val>
            <c:numRef>
              <c:f>'[Диаграмма в Microsoft PowerPoint]Лист1'!$B$2:$C$2</c:f>
              <c:numCache>
                <c:formatCode>General</c:formatCode>
                <c:ptCount val="2"/>
                <c:pt idx="0">
                  <c:v>1318</c:v>
                </c:pt>
                <c:pt idx="1">
                  <c:v>1299</c:v>
                </c:pt>
              </c:numCache>
            </c:numRef>
          </c:val>
          <c:extLst xmlns:c16r2="http://schemas.microsoft.com/office/drawing/2015/06/chart">
            <c:ext xmlns:c16="http://schemas.microsoft.com/office/drawing/2014/chart" uri="{C3380CC4-5D6E-409C-BE32-E72D297353CC}">
              <c16:uniqueId val="{00000000-75CC-4B99-8AC5-3B9B38D24F53}"/>
            </c:ext>
          </c:extLst>
        </c:ser>
        <c:ser>
          <c:idx val="1"/>
          <c:order val="1"/>
          <c:tx>
            <c:strRef>
              <c:f>'[Диаграмма в Microsoft PowerPoint]Лист1'!$A$3</c:f>
              <c:strCache>
                <c:ptCount val="1"/>
                <c:pt idx="0">
                  <c:v>не посещают кружки и секции</c:v>
                </c:pt>
              </c:strCache>
            </c:strRef>
          </c:tx>
          <c:invertIfNegative val="0"/>
          <c:cat>
            <c:strRef>
              <c:f>'[Диаграмма в Microsoft PowerPoint]Лист1'!$B$1:$C$1</c:f>
              <c:strCache>
                <c:ptCount val="2"/>
                <c:pt idx="0">
                  <c:v>2020-2021</c:v>
                </c:pt>
                <c:pt idx="1">
                  <c:v>2021-2022</c:v>
                </c:pt>
              </c:strCache>
            </c:strRef>
          </c:cat>
          <c:val>
            <c:numRef>
              <c:f>'[Диаграмма в Microsoft PowerPoint]Лист1'!$B$3:$C$3</c:f>
              <c:numCache>
                <c:formatCode>General</c:formatCode>
                <c:ptCount val="2"/>
                <c:pt idx="0">
                  <c:v>626</c:v>
                </c:pt>
                <c:pt idx="1">
                  <c:v>520</c:v>
                </c:pt>
              </c:numCache>
            </c:numRef>
          </c:val>
          <c:extLst xmlns:c16r2="http://schemas.microsoft.com/office/drawing/2015/06/chart">
            <c:ext xmlns:c16="http://schemas.microsoft.com/office/drawing/2014/chart" uri="{C3380CC4-5D6E-409C-BE32-E72D297353CC}">
              <c16:uniqueId val="{00000001-75CC-4B99-8AC5-3B9B38D24F53}"/>
            </c:ext>
          </c:extLst>
        </c:ser>
        <c:ser>
          <c:idx val="2"/>
          <c:order val="2"/>
          <c:tx>
            <c:strRef>
              <c:f>'[Диаграмма в Microsoft PowerPoint]Лист1'!$A$4</c:f>
              <c:strCache>
                <c:ptCount val="1"/>
                <c:pt idx="0">
                  <c:v> посещают кружки и секции</c:v>
                </c:pt>
              </c:strCache>
            </c:strRef>
          </c:tx>
          <c:invertIfNegative val="0"/>
          <c:cat>
            <c:strRef>
              <c:f>'[Диаграмма в Microsoft PowerPoint]Лист1'!$B$1:$C$1</c:f>
              <c:strCache>
                <c:ptCount val="2"/>
                <c:pt idx="0">
                  <c:v>2020-2021</c:v>
                </c:pt>
                <c:pt idx="1">
                  <c:v>2021-2022</c:v>
                </c:pt>
              </c:strCache>
            </c:strRef>
          </c:cat>
          <c:val>
            <c:numRef>
              <c:f>'[Диаграмма в Microsoft PowerPoint]Лист1'!$B$4:$C$4</c:f>
              <c:numCache>
                <c:formatCode>General</c:formatCode>
                <c:ptCount val="2"/>
                <c:pt idx="0">
                  <c:v>692</c:v>
                </c:pt>
                <c:pt idx="1">
                  <c:v>779</c:v>
                </c:pt>
              </c:numCache>
            </c:numRef>
          </c:val>
          <c:extLst xmlns:c16r2="http://schemas.microsoft.com/office/drawing/2015/06/chart">
            <c:ext xmlns:c16="http://schemas.microsoft.com/office/drawing/2014/chart" uri="{C3380CC4-5D6E-409C-BE32-E72D297353CC}">
              <c16:uniqueId val="{00000002-75CC-4B99-8AC5-3B9B38D24F53}"/>
            </c:ext>
          </c:extLst>
        </c:ser>
        <c:dLbls>
          <c:showLegendKey val="0"/>
          <c:showVal val="0"/>
          <c:showCatName val="0"/>
          <c:showSerName val="0"/>
          <c:showPercent val="0"/>
          <c:showBubbleSize val="0"/>
        </c:dLbls>
        <c:gapWidth val="150"/>
        <c:axId val="238075264"/>
        <c:axId val="238077056"/>
      </c:barChart>
      <c:catAx>
        <c:axId val="238075264"/>
        <c:scaling>
          <c:orientation val="minMax"/>
        </c:scaling>
        <c:delete val="0"/>
        <c:axPos val="b"/>
        <c:numFmt formatCode="General" sourceLinked="0"/>
        <c:majorTickMark val="out"/>
        <c:minorTickMark val="none"/>
        <c:tickLblPos val="nextTo"/>
        <c:crossAx val="238077056"/>
        <c:crosses val="autoZero"/>
        <c:auto val="1"/>
        <c:lblAlgn val="ctr"/>
        <c:lblOffset val="100"/>
        <c:noMultiLvlLbl val="0"/>
      </c:catAx>
      <c:valAx>
        <c:axId val="238077056"/>
        <c:scaling>
          <c:orientation val="minMax"/>
        </c:scaling>
        <c:delete val="0"/>
        <c:axPos val="l"/>
        <c:majorGridlines/>
        <c:numFmt formatCode="General" sourceLinked="1"/>
        <c:majorTickMark val="out"/>
        <c:minorTickMark val="none"/>
        <c:tickLblPos val="nextTo"/>
        <c:crossAx val="23807526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4A89109-40BC-42FA-88AA-5BA0D76D9FE6}" type="datetimeFigureOut">
              <a:rPr lang="ru-RU" smtClean="0"/>
              <a:t>14.10.2022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75AE862-D2A7-442D-BFD1-B1AA039C159D}" type="slidenum">
              <a:rPr lang="ru-RU" smtClean="0"/>
              <a:t>‹#›</a:t>
            </a:fld>
            <a:endParaRPr lang="ru-RU"/>
          </a:p>
        </p:txBody>
      </p:sp>
    </p:spTree>
    <p:extLst>
      <p:ext uri="{BB962C8B-B14F-4D97-AF65-F5344CB8AC3E}">
        <p14:creationId xmlns:p14="http://schemas.microsoft.com/office/powerpoint/2010/main" val="99329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5AE862-D2A7-442D-BFD1-B1AA039C159D}" type="slidenum">
              <a:rPr lang="ru-RU" smtClean="0"/>
              <a:t>18</a:t>
            </a:fld>
            <a:endParaRPr lang="ru-RU"/>
          </a:p>
        </p:txBody>
      </p:sp>
    </p:spTree>
    <p:extLst>
      <p:ext uri="{BB962C8B-B14F-4D97-AF65-F5344CB8AC3E}">
        <p14:creationId xmlns:p14="http://schemas.microsoft.com/office/powerpoint/2010/main" val="14369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5AE862-D2A7-442D-BFD1-B1AA039C159D}"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254730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5AE862-D2A7-442D-BFD1-B1AA039C159D}" type="slidenum">
              <a:rPr lang="ru-RU" smtClean="0"/>
              <a:t>54</a:t>
            </a:fld>
            <a:endParaRPr lang="ru-RU"/>
          </a:p>
        </p:txBody>
      </p:sp>
    </p:spTree>
    <p:extLst>
      <p:ext uri="{BB962C8B-B14F-4D97-AF65-F5344CB8AC3E}">
        <p14:creationId xmlns:p14="http://schemas.microsoft.com/office/powerpoint/2010/main" val="93487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0723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956523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95706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544426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073958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8246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597824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45971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814169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06894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703800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9886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47361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4851206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556282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065145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549753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87726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918051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024522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012966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511800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046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074271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77903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761918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04732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670865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466878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992436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685854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46053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318471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7172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795777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640902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41817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151382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534951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152467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089559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892397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746198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2610910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7088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4989417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971007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7936731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480408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4815170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089374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5247726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778573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09162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073422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673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245067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741608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156650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963571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85021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385374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121981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650371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09193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934329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47237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7700793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01745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03784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705800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2447958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79468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996648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275350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914271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125759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73438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224669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9051293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215895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449108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3691780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745970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40352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773837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51518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333462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83978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524969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772320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660958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368676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959295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830459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5365438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242180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9701630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3306998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06773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91994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923059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272824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486816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532396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53288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85730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3946609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0515066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464892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0117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31890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4427222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016462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779642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472690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61688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998376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064060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164837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285057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61513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0090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4702361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9617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651404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590761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7876814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211787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079065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101673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309780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411494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295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331713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379672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593425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106256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4075358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1971691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712831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7750938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7272752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037137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03522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55915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239889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63895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091581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710922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924182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600967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983229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74916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592611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11533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7293173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11464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725674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48006821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998453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2343007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4394729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5934234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74965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5425500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0216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769686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5149078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273145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9507772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823067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094906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257824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968369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3115855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260243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16717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5780797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17016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189219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546077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369881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976398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998735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8551298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344162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513472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1144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823591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448217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7015572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756867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692410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931485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103490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1708630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1728720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472196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177216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75425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1143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590254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71880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06229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6984438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260120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02652766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86191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7627768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399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961584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3509128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943069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89901677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4001640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8782875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9819090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187523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4152163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573340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6412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34498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981181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7627095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0378620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9683884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3081565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791152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421725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1241948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6911637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037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97824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74775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85876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2616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60256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4389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52922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36175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39938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0526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85091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704600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93923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57100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97277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186630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70374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47592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31277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49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88511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9186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49567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789690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62002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18627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91111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84470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60812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83543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93881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67590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4721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7629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03217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14859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D7F9A34-1A56-4A9F-95AF-D31AC74E92C2}"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EE98A890-D234-46D8-9A44-8D7C376C18F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75021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56165F18-1277-417E-B98F-832E9A8D4890}"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30E85F25-74BA-4254-BC14-DE0066CE9F9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4473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67162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2468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28509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58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29073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77802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94498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37470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0849144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369420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15996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44330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15671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1019227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8463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F814056-A0AC-4FB1-97D1-088A3606808B}"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7F42907-08D8-41FB-8D37-DBEBC8BB195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95889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9969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748409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14.10.2022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14.10.2022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111D266B-E812-4607-B319-F533C3F57C1E}" type="datetimeFigureOut">
              <a:rPr lang="ru-RU">
                <a:solidFill>
                  <a:srgbClr val="073E87"/>
                </a:solidFill>
              </a:rPr>
              <a:pPr>
                <a:defRPr/>
              </a:pPr>
              <a:t>14.10.2022</a:t>
            </a:fld>
            <a:endParaRPr lang="ru-RU">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12673E4C-DBEA-45D5-88A8-E7C694FF4B8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87351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6A16E71-97AA-4F0E-A139-3545DE54E36D}" type="datetimeFigureOut">
              <a:rPr lang="ru-RU">
                <a:solidFill>
                  <a:srgbClr val="073E87"/>
                </a:solidFill>
              </a:rPr>
              <a:pPr>
                <a:defRPr/>
              </a:pPr>
              <a:t>14.10.2022</a:t>
            </a:fld>
            <a:endParaRPr lang="ru-RU">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05A0F1F-5308-45EF-8042-E6358E05CC8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04481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DF57A76E-16E4-41D0-8F26-2BDE00363CC3}"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7B3E33C2-B4BB-4D61-9C2F-14DE6025907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354678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F919A86A-65C4-4928-9EFF-07138CB658DE}" type="datetimeFigureOut">
              <a:rPr lang="ru-RU">
                <a:solidFill>
                  <a:srgbClr val="073E87"/>
                </a:solidFill>
              </a:rPr>
              <a:pPr>
                <a:defRPr/>
              </a:pPr>
              <a:t>14.10.2022</a:t>
            </a:fld>
            <a:endParaRPr lang="ru-RU">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5C3872F7-BA55-412E-89B1-B7B16DAA919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894609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9AB676B-1760-4238-9678-1B79763DEF62}" type="datetimeFigureOut">
              <a:rPr lang="ru-RU">
                <a:solidFill>
                  <a:srgbClr val="073E87"/>
                </a:solidFill>
              </a:rPr>
              <a:pPr>
                <a:defRPr/>
              </a:pPr>
              <a:t>14.10.2022</a:t>
            </a:fld>
            <a:endParaRPr lang="ru-RU">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ru-RU">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FC3F7F6D-0356-44B6-9EFC-0B13A5DE6F27}"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40425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5174EB-656B-46C7-85ED-A57C51CE5B96}" type="datetimeFigureOut">
              <a:rPr lang="ru-RU">
                <a:solidFill>
                  <a:srgbClr val="073E87"/>
                </a:solidFill>
              </a:rPr>
              <a:pPr>
                <a:defRPr/>
              </a:pPr>
              <a:t>14.10.2022</a:t>
            </a:fld>
            <a:endParaRPr lang="ru-RU">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0EBB8920-0EB4-4456-BBF1-8FB171DB80E4}"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0322398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6FD25E6-5582-477C-8687-B2CAC72A33F4}" type="datetimeFigureOut">
              <a:rPr lang="ru-RU">
                <a:solidFill>
                  <a:srgbClr val="073E87"/>
                </a:solidFill>
              </a:rPr>
              <a:pPr>
                <a:defRPr/>
              </a:pPr>
              <a:t>14.10.2022</a:t>
            </a:fld>
            <a:endParaRPr lang="ru-RU">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3FC965FD-215E-402A-8C94-B5D57562580A}"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33143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9" name="Date Placeholder 1"/>
          <p:cNvSpPr>
            <a:spLocks noGrp="1"/>
          </p:cNvSpPr>
          <p:nvPr>
            <p:ph type="dt" sz="half" idx="10"/>
          </p:nvPr>
        </p:nvSpPr>
        <p:spPr/>
        <p:txBody>
          <a:bodyPr/>
          <a:lstStyle>
            <a:lvl1pPr>
              <a:defRPr/>
            </a:lvl1pPr>
          </a:lstStyle>
          <a:p>
            <a:pPr>
              <a:defRPr/>
            </a:pPr>
            <a:fld id="{37072E6D-D11E-4641-9065-55B510AE87BC}" type="datetimeFigureOut">
              <a:rPr lang="ru-RU">
                <a:solidFill>
                  <a:srgbClr val="073E87"/>
                </a:solidFill>
              </a:rPr>
              <a:pPr>
                <a:defRPr/>
              </a:pPr>
              <a:t>14.10.2022</a:t>
            </a:fld>
            <a:endParaRPr lang="ru-RU">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ru-RU">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ADE55EF-39E8-49A6-BF9C-D80A3CCA1320}"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7758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theme" Target="../theme/theme10.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theme" Target="../theme/theme11.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slideLayout" Target="../slideLayouts/slideLayout307.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28" Type="http://schemas.openxmlformats.org/officeDocument/2006/relationships/theme" Target="../theme/theme12.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slideLayout" Target="../slideLayouts/slideLayout3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theme" Target="../theme/theme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theme" Target="../theme/theme6.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theme" Target="../theme/theme7.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theme" Target="../theme/theme8.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theme" Target="../theme/theme9.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362128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314791402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92101781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78183432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 id="2147484057" r:id="rId21"/>
    <p:sldLayoutId id="2147484058" r:id="rId22"/>
    <p:sldLayoutId id="2147484059" r:id="rId23"/>
    <p:sldLayoutId id="2147484060" r:id="rId24"/>
    <p:sldLayoutId id="2147484061" r:id="rId25"/>
    <p:sldLayoutId id="2147484062" r:id="rId26"/>
    <p:sldLayoutId id="2147484063"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1523597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41235737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14.10.2022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00070045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4103858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5353899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1849626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C9DF20E0-334A-4640-B29B-A93EC46D3524}" type="datetimeFigureOut">
              <a:rPr lang="ru-RU">
                <a:solidFill>
                  <a:srgbClr val="073E87"/>
                </a:solidFill>
              </a:rPr>
              <a:pPr>
                <a:defRPr/>
              </a:pPr>
              <a:t>14.10.2022</a:t>
            </a:fld>
            <a:endParaRPr lang="ru-RU">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5257C647-B998-4116-BBFE-E795887FC84D}" type="slidenum">
              <a:rPr lang="ru-RU">
                <a:solidFill>
                  <a:srgbClr val="073E87"/>
                </a:solidFill>
              </a:rPr>
              <a:pPr>
                <a:defRPr/>
              </a:pPr>
              <a:t>‹#›</a:t>
            </a:fld>
            <a:endParaRPr lang="ru-RU">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11751226"/>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4"/>
          <p:cNvSpPr>
            <a:spLocks noGrp="1"/>
          </p:cNvSpPr>
          <p:nvPr>
            <p:ph idx="1"/>
          </p:nvPr>
        </p:nvSpPr>
        <p:spPr>
          <a:xfrm>
            <a:off x="323850" y="2103438"/>
            <a:ext cx="5410200" cy="4525962"/>
          </a:xfrm>
        </p:spPr>
        <p:txBody>
          <a:bodyPr rtlCol="0">
            <a:normAutofit lnSpcReduction="10000"/>
          </a:bodyPr>
          <a:lstStyle/>
          <a:p>
            <a:pPr marL="274320" indent="-274320" fontAlgn="auto">
              <a:spcAft>
                <a:spcPts val="0"/>
              </a:spcAft>
              <a:defRPr/>
            </a:pPr>
            <a:r>
              <a:rPr lang="ru-RU" altLang="ru-RU" b="1" dirty="0" smtClean="0"/>
              <a:t>Муниципальное бюджетное  общеобразовательное учреждение города  Иркутска средняя общеобразовательная школа №80.</a:t>
            </a:r>
            <a:endParaRPr lang="ru-RU" altLang="ru-RU" dirty="0" smtClean="0"/>
          </a:p>
          <a:p>
            <a:pPr marL="274320" indent="-274320" fontAlgn="auto">
              <a:spcAft>
                <a:spcPts val="0"/>
              </a:spcAft>
              <a:defRPr/>
            </a:pPr>
            <a:r>
              <a:rPr lang="ru-RU" altLang="ru-RU" b="1" dirty="0" smtClean="0"/>
              <a:t>Дата основания:</a:t>
            </a:r>
            <a:r>
              <a:rPr lang="ru-RU" altLang="ru-RU" dirty="0" smtClean="0"/>
              <a:t> 1936 год. </a:t>
            </a:r>
          </a:p>
          <a:p>
            <a:pPr marL="274320" indent="-274320" fontAlgn="auto">
              <a:spcAft>
                <a:spcPts val="0"/>
              </a:spcAft>
              <a:defRPr/>
            </a:pPr>
            <a:r>
              <a:rPr lang="ru-RU" altLang="ru-RU" b="1" dirty="0" smtClean="0"/>
              <a:t>Тип ОУ</a:t>
            </a:r>
            <a:r>
              <a:rPr lang="ru-RU" altLang="ru-RU" dirty="0" smtClean="0"/>
              <a:t>: общеобразовательное учреждение.</a:t>
            </a:r>
          </a:p>
          <a:p>
            <a:pPr marL="274320" indent="-274320" fontAlgn="auto">
              <a:spcAft>
                <a:spcPts val="0"/>
              </a:spcAft>
              <a:defRPr/>
            </a:pPr>
            <a:r>
              <a:rPr lang="ru-RU" altLang="ru-RU" b="1" dirty="0" smtClean="0"/>
              <a:t>Вид ОУ:</a:t>
            </a:r>
            <a:r>
              <a:rPr lang="ru-RU" altLang="ru-RU" dirty="0" smtClean="0"/>
              <a:t> средняя общеобразовательная школа.</a:t>
            </a:r>
          </a:p>
          <a:p>
            <a:pPr marL="274320" indent="-274320" fontAlgn="auto">
              <a:spcAft>
                <a:spcPts val="0"/>
              </a:spcAft>
              <a:defRPr/>
            </a:pPr>
            <a:r>
              <a:rPr lang="ru-RU" altLang="ru-RU" b="1" dirty="0" smtClean="0"/>
              <a:t>Организационно-правовой статус:</a:t>
            </a:r>
            <a:r>
              <a:rPr lang="ru-RU" altLang="ru-RU" dirty="0" smtClean="0"/>
              <a:t> муниципальное бюджетное учреждение.</a:t>
            </a:r>
          </a:p>
        </p:txBody>
      </p:sp>
      <p:pic>
        <p:nvPicPr>
          <p:cNvPr id="6" name="Рисунок 5"/>
          <p:cNvPicPr>
            <a:picLocks noChangeAspect="1"/>
          </p:cNvPicPr>
          <p:nvPr/>
        </p:nvPicPr>
        <p:blipFill>
          <a:blip>
            <a:extLst/>
          </a:blip>
          <a:stretch>
            <a:fillRect/>
          </a:stretch>
        </p:blipFill>
        <p:spPr>
          <a:xfrm>
            <a:off x="5943600" y="304800"/>
            <a:ext cx="2973845" cy="2342126"/>
          </a:xfrm>
          <a:prstGeom prst="rect">
            <a:avLst/>
          </a:prstGeom>
          <a:ln>
            <a:noFill/>
          </a:ln>
          <a:effectLst>
            <a:softEdge rad="112500"/>
          </a:effectLst>
        </p:spPr>
      </p:pic>
      <p:pic>
        <p:nvPicPr>
          <p:cNvPr id="7" name="Picture 4" descr="герб школы"/>
          <p:cNvPicPr>
            <a:picLocks noChangeAspect="1" noChangeArrowheads="1"/>
          </p:cNvPicPr>
          <p:nvPr/>
        </p:nvPicPr>
        <p:blipFill rotWithShape="1">
          <a:blip r:embed="rId2">
            <a:extLst/>
          </a:blip>
          <a:srcRect l="24776" r="16305"/>
          <a:stretch/>
        </p:blipFill>
        <p:spPr bwMode="auto">
          <a:xfrm>
            <a:off x="6368705" y="1975561"/>
            <a:ext cx="2548359" cy="2490292"/>
          </a:xfrm>
          <a:prstGeom prst="rect">
            <a:avLst/>
          </a:prstGeom>
          <a:ln>
            <a:noFill/>
          </a:ln>
          <a:effectLst>
            <a:softEdge rad="112500"/>
          </a:effectLst>
          <a:extLst/>
        </p:spPr>
      </p:pic>
      <p:pic>
        <p:nvPicPr>
          <p:cNvPr id="1026" name="Picture 2" descr="E:\фотки\школа\школа лето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579" y="4465853"/>
            <a:ext cx="336748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1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96752"/>
            <a:ext cx="8640960" cy="4929411"/>
          </a:xfrm>
        </p:spPr>
        <p:txBody>
          <a:bodyPr/>
          <a:lstStyle/>
          <a:p>
            <a:pPr marL="342900" lvl="0" indent="-342900" algn="just">
              <a:lnSpc>
                <a:spcPct val="115000"/>
              </a:lnSpc>
              <a:spcAft>
                <a:spcPts val="0"/>
              </a:spcAft>
              <a:buFont typeface="+mj-lt"/>
              <a:buAutoNum type="arabicParenR"/>
            </a:pPr>
            <a:r>
              <a:rPr lang="ru-RU" sz="2800" dirty="0">
                <a:latin typeface="Times New Roman" panose="02020603050405020304" pitchFamily="18" charset="0"/>
                <a:cs typeface="Times New Roman" panose="02020603050405020304" pitchFamily="18" charset="0"/>
              </a:rPr>
              <a:t>Экскурсии </a:t>
            </a:r>
            <a:r>
              <a:rPr lang="ru-RU" sz="2800" dirty="0" smtClean="0">
                <a:latin typeface="Times New Roman" panose="02020603050405020304" pitchFamily="18" charset="0"/>
                <a:cs typeface="Times New Roman" panose="02020603050405020304" pitchFamily="18" charset="0"/>
              </a:rPr>
              <a:t>в </a:t>
            </a:r>
            <a:r>
              <a:rPr lang="ru-RU" sz="2800" dirty="0">
                <a:latin typeface="Times New Roman" panose="02020603050405020304" pitchFamily="18" charset="0"/>
                <a:cs typeface="Times New Roman" panose="02020603050405020304" pitchFamily="18" charset="0"/>
              </a:rPr>
              <a:t>учреждения СПО </a:t>
            </a:r>
            <a:endParaRPr lang="ru-RU" sz="2800" dirty="0" smtClean="0">
              <a:latin typeface="Times New Roman" panose="02020603050405020304" pitchFamily="18" charset="0"/>
              <a:cs typeface="Times New Roman" panose="02020603050405020304" pitchFamily="18" charset="0"/>
            </a:endParaRPr>
          </a:p>
          <a:p>
            <a:pPr marL="0" lvl="0" indent="0" algn="just">
              <a:lnSpc>
                <a:spcPct val="115000"/>
              </a:lnSpc>
              <a:spcAft>
                <a:spcPts val="0"/>
              </a:spcAft>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Участие в Региональной акции «Неделя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профессиональных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проб» </a:t>
            </a:r>
            <a:r>
              <a:rPr lang="ru-RU" dirty="0">
                <a:latin typeface="Times New Roman" panose="02020603050405020304" pitchFamily="18" charset="0"/>
                <a:ea typeface="Times New Roman" panose="02020603050405020304" pitchFamily="18" charset="0"/>
                <a:cs typeface="Times New Roman" panose="02020603050405020304" pitchFamily="18" charset="0"/>
              </a:rPr>
              <a:t>на базе ГБПОУ ИО «Иркутский техникум архитектуры и строительства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gn="just">
              <a:lnSpc>
                <a:spcPct val="115000"/>
              </a:lnSpc>
              <a:spcAft>
                <a:spcPts val="0"/>
              </a:spcAft>
              <a:buNone/>
            </a:pPr>
            <a:r>
              <a:rPr lang="ru-RU" dirty="0">
                <a:latin typeface="Times New Roman" panose="02020603050405020304" pitchFamily="18" charset="0"/>
                <a:ea typeface="Times New Roman" panose="02020603050405020304" pitchFamily="18" charset="0"/>
                <a:cs typeface="Times New Roman" panose="02020603050405020304" pitchFamily="18" charset="0"/>
              </a:rPr>
              <a:t>ФГБОУ ВО «Байкальский государственный университет</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gn="just">
              <a:lnSpc>
                <a:spcPct val="115000"/>
              </a:lnSpc>
              <a:spcAft>
                <a:spcPts val="0"/>
              </a:spcAft>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ГБПОУ ИО «Иркутский региональный колледж педагогического образования»;</a:t>
            </a:r>
          </a:p>
          <a:p>
            <a:pPr marL="0" lvl="0" indent="0" algn="just">
              <a:lnSpc>
                <a:spcPct val="115000"/>
              </a:lnSpc>
              <a:spcAft>
                <a:spcPts val="0"/>
              </a:spcAft>
              <a:buNone/>
            </a:pPr>
            <a:r>
              <a:rPr lang="ru-RU" dirty="0">
                <a:latin typeface="Times New Roman" panose="02020603050405020304" pitchFamily="18" charset="0"/>
                <a:ea typeface="Times New Roman" panose="02020603050405020304" pitchFamily="18" charset="0"/>
              </a:rPr>
              <a:t>Байкальский техникум права и </a:t>
            </a:r>
            <a:r>
              <a:rPr lang="ru-RU" dirty="0" smtClean="0">
                <a:latin typeface="Times New Roman" panose="02020603050405020304" pitchFamily="18" charset="0"/>
                <a:ea typeface="Times New Roman" panose="02020603050405020304" pitchFamily="18" charset="0"/>
              </a:rPr>
              <a:t>предпринимательства;</a:t>
            </a:r>
          </a:p>
          <a:p>
            <a:pPr marL="0" lvl="0" indent="0" algn="just">
              <a:lnSpc>
                <a:spcPct val="115000"/>
              </a:lnSpc>
              <a:spcAft>
                <a:spcPts val="0"/>
              </a:spcAft>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Иркутский авиационный техникум;</a:t>
            </a:r>
          </a:p>
          <a:p>
            <a:pPr marL="0" lvl="0" indent="0" algn="just">
              <a:lnSpc>
                <a:spcPct val="115000"/>
              </a:lnSpc>
              <a:spcAft>
                <a:spcPts val="0"/>
              </a:spcAft>
              <a:buNone/>
            </a:pPr>
            <a:r>
              <a:rPr lang="ru-RU" dirty="0">
                <a:latin typeface="Times New Roman" panose="02020603050405020304" pitchFamily="18" charset="0"/>
                <a:ea typeface="Times New Roman" panose="02020603050405020304" pitchFamily="18" charset="0"/>
              </a:rPr>
              <a:t>Колледж транспорта и </a:t>
            </a:r>
            <a:r>
              <a:rPr lang="ru-RU" dirty="0" smtClean="0">
                <a:latin typeface="Times New Roman" panose="02020603050405020304" pitchFamily="18" charset="0"/>
                <a:ea typeface="Times New Roman" panose="02020603050405020304" pitchFamily="18" charset="0"/>
              </a:rPr>
              <a:t>строительства </a:t>
            </a:r>
            <a:r>
              <a:rPr lang="ru-RU" dirty="0">
                <a:latin typeface="Times New Roman" panose="02020603050405020304" pitchFamily="18" charset="0"/>
                <a:ea typeface="Times New Roman" panose="02020603050405020304" pitchFamily="18" charset="0"/>
              </a:rPr>
              <a:t>(</a:t>
            </a:r>
            <a:r>
              <a:rPr lang="ru-RU" dirty="0" err="1" smtClean="0">
                <a:latin typeface="Times New Roman" panose="02020603050405020304" pitchFamily="18" charset="0"/>
                <a:ea typeface="Times New Roman" panose="02020603050405020304" pitchFamily="18" charset="0"/>
              </a:rPr>
              <a:t>ИрГУПС</a:t>
            </a:r>
            <a:r>
              <a:rPr lang="ru-RU" dirty="0" smtClean="0">
                <a:latin typeface="Times New Roman" panose="02020603050405020304" pitchFamily="18" charset="0"/>
                <a:ea typeface="Times New Roman" panose="02020603050405020304" pitchFamily="18" charset="0"/>
              </a:rPr>
              <a:t>).</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Aft>
                <a:spcPts val="0"/>
              </a:spcAft>
              <a:buNone/>
            </a:pP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075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548680"/>
            <a:ext cx="8640960" cy="5577483"/>
          </a:xfrm>
        </p:spPr>
        <p:txBody>
          <a:bodyPr/>
          <a:lstStyle/>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cs typeface="Times New Roman" panose="02020603050405020304" pitchFamily="18" charset="0"/>
              </a:rPr>
              <a:t>Приняли участие в мероприятиях: </a:t>
            </a: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Дни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открытых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дверей»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«Инженерные каникулы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в ИрНИТУ»10-11; </a:t>
            </a: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«Энергетический день открытых дверей</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ea typeface="Times New Roman" panose="02020603050405020304" pitchFamily="18" charset="0"/>
              </a:rPr>
              <a:t>«Региональная Неделя </a:t>
            </a:r>
            <a:r>
              <a:rPr lang="ru-RU" sz="2000" dirty="0">
                <a:latin typeface="Times New Roman" panose="02020603050405020304" pitchFamily="18" charset="0"/>
                <a:ea typeface="Times New Roman" panose="02020603050405020304" pitchFamily="18" charset="0"/>
              </a:rPr>
              <a:t>профессиональных </a:t>
            </a:r>
            <a:r>
              <a:rPr lang="ru-RU" sz="2000" dirty="0" smtClean="0">
                <a:latin typeface="Times New Roman" panose="02020603050405020304" pitchFamily="18" charset="0"/>
                <a:ea typeface="Times New Roman" panose="02020603050405020304" pitchFamily="18" charset="0"/>
              </a:rPr>
              <a:t>проб» </a:t>
            </a:r>
            <a:r>
              <a:rPr lang="ru-RU" sz="2000" dirty="0">
                <a:latin typeface="Times New Roman" panose="02020603050405020304" pitchFamily="18" charset="0"/>
                <a:ea typeface="Times New Roman" panose="02020603050405020304" pitchFamily="18" charset="0"/>
              </a:rPr>
              <a:t>на базе ГБПОУ ИО «Иркутский техникум архитектуры и строительства</a:t>
            </a:r>
            <a:r>
              <a:rPr lang="ru-RU" sz="200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ea typeface="Times New Roman" panose="02020603050405020304" pitchFamily="18" charset="0"/>
              </a:rPr>
              <a:t>«День </a:t>
            </a:r>
            <a:r>
              <a:rPr lang="ru-RU" sz="2000" dirty="0">
                <a:latin typeface="Times New Roman" panose="02020603050405020304" pitchFamily="18" charset="0"/>
                <a:ea typeface="Times New Roman" panose="02020603050405020304" pitchFamily="18" charset="0"/>
              </a:rPr>
              <a:t>открытых </a:t>
            </a:r>
            <a:r>
              <a:rPr lang="ru-RU" sz="2000" dirty="0" smtClean="0">
                <a:latin typeface="Times New Roman" panose="02020603050405020304" pitchFamily="18" charset="0"/>
                <a:ea typeface="Times New Roman" panose="02020603050405020304" pitchFamily="18" charset="0"/>
              </a:rPr>
              <a:t>дверей» </a:t>
            </a:r>
            <a:r>
              <a:rPr lang="ru-RU" sz="2000" dirty="0" err="1">
                <a:latin typeface="Times New Roman" panose="02020603050405020304" pitchFamily="18" charset="0"/>
                <a:ea typeface="Times New Roman" panose="02020603050405020304" pitchFamily="18" charset="0"/>
              </a:rPr>
              <a:t>ИрГУПС</a:t>
            </a:r>
            <a:r>
              <a:rPr lang="ru-RU" sz="2000" dirty="0">
                <a:latin typeface="Times New Roman" panose="02020603050405020304" pitchFamily="18" charset="0"/>
                <a:ea typeface="Times New Roman" panose="02020603050405020304" pitchFamily="18" charset="0"/>
              </a:rPr>
              <a:t> </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Реализована серия </a:t>
            </a:r>
            <a:r>
              <a:rPr lang="ru-RU" sz="2000" dirty="0" smtClean="0">
                <a:latin typeface="Times New Roman" panose="02020603050405020304" pitchFamily="18" charset="0"/>
                <a:ea typeface="Times New Roman" panose="02020603050405020304" pitchFamily="18" charset="0"/>
              </a:rPr>
              <a:t>онлайн-уроков </a:t>
            </a:r>
            <a:r>
              <a:rPr lang="ru-RU" sz="2000" dirty="0">
                <a:latin typeface="Times New Roman" panose="02020603050405020304" pitchFamily="18" charset="0"/>
                <a:ea typeface="Times New Roman" panose="02020603050405020304" pitchFamily="18" charset="0"/>
              </a:rPr>
              <a:t>«</a:t>
            </a:r>
            <a:r>
              <a:rPr lang="ru-RU" sz="2000" dirty="0" err="1">
                <a:latin typeface="Times New Roman" panose="02020603050405020304" pitchFamily="18" charset="0"/>
                <a:ea typeface="Times New Roman" panose="02020603050405020304" pitchFamily="18" charset="0"/>
              </a:rPr>
              <a:t>ПроеКТОриЯ</a:t>
            </a:r>
            <a:r>
              <a:rPr lang="ru-RU" sz="200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sz="2000" dirty="0" smtClean="0">
                <a:latin typeface="Times New Roman" panose="02020603050405020304" pitchFamily="18" charset="0"/>
                <a:ea typeface="Times New Roman" panose="02020603050405020304" pitchFamily="18" charset="0"/>
              </a:rPr>
              <a:t> Встреча с представителем </a:t>
            </a:r>
            <a:r>
              <a:rPr lang="ru-RU" sz="2000" dirty="0">
                <a:latin typeface="Times New Roman" panose="02020603050405020304" pitchFamily="18" charset="0"/>
                <a:ea typeface="Times New Roman" panose="02020603050405020304" pitchFamily="18" charset="0"/>
              </a:rPr>
              <a:t>Русско-Азиатского экономико-правового </a:t>
            </a:r>
            <a:r>
              <a:rPr lang="ru-RU" sz="2000" dirty="0" smtClean="0">
                <a:latin typeface="Times New Roman" panose="02020603050405020304" pitchFamily="18" charset="0"/>
                <a:ea typeface="Times New Roman" panose="02020603050405020304" pitchFamily="18" charset="0"/>
              </a:rPr>
              <a:t>колледжа; </a:t>
            </a: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Деятельность учащихся в региональных и всероссийских чемпионатах:</a:t>
            </a:r>
          </a:p>
          <a:p>
            <a:pPr marL="342900" lvl="0" indent="-342900">
              <a:spcAft>
                <a:spcPts val="0"/>
              </a:spcAft>
              <a:buFont typeface="Symbol" panose="05050102010706020507" pitchFamily="18" charset="2"/>
              <a:buChar char=""/>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участие в</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VII</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открытом региональном чемпионате «Молодые профессионалы»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WorldSkills</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 компетенциях: «Ресторанный сервис».</a:t>
            </a:r>
          </a:p>
          <a:p>
            <a:pPr marL="342900" lvl="0" indent="-342900">
              <a:spcAft>
                <a:spcPts val="0"/>
              </a:spcAft>
              <a:buFont typeface="Symbol" panose="05050102010706020507" pitchFamily="18" charset="2"/>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Конкурс </a:t>
            </a:r>
            <a:r>
              <a:rPr lang="ru-RU" sz="2000" dirty="0">
                <a:latin typeface="Times New Roman" panose="02020603050405020304" pitchFamily="18" charset="0"/>
                <a:ea typeface="Calibri" panose="020F0502020204030204" pitchFamily="34" charset="0"/>
                <a:cs typeface="Times New Roman" panose="02020603050405020304" pitchFamily="18" charset="0"/>
              </a:rPr>
              <a:t>«Начинающий конструктор в рамках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XVI</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молодежного компьютерного фестиваля «Иркутская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компьютериада-2022», </a:t>
            </a:r>
            <a:r>
              <a:rPr lang="ru-RU" sz="2000" dirty="0">
                <a:latin typeface="Times New Roman" panose="02020603050405020304" pitchFamily="18" charset="0"/>
                <a:ea typeface="Calibri" panose="020F0502020204030204" pitchFamily="34" charset="0"/>
                <a:cs typeface="Times New Roman" panose="02020603050405020304" pitchFamily="18" charset="0"/>
              </a:rPr>
              <a:t>победитель, 10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кл</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Всероссийская олимпиада школьников по информатике «Шаг в </a:t>
            </a:r>
            <a:r>
              <a:rPr lang="en-US" sz="2000" dirty="0">
                <a:latin typeface="Times New Roman" panose="02020603050405020304" pitchFamily="18" charset="0"/>
                <a:ea typeface="Calibri" panose="020F0502020204030204" pitchFamily="34" charset="0"/>
                <a:cs typeface="Times New Roman" panose="02020603050405020304" pitchFamily="18" charset="0"/>
              </a:rPr>
              <a:t>IT</a:t>
            </a:r>
            <a:r>
              <a:rPr lang="ru-RU" sz="2000" dirty="0">
                <a:latin typeface="Times New Roman" panose="02020603050405020304" pitchFamily="18" charset="0"/>
                <a:ea typeface="Calibri" panose="020F0502020204030204" pitchFamily="34" charset="0"/>
                <a:cs typeface="Times New Roman" panose="02020603050405020304" pitchFamily="18" charset="0"/>
              </a:rPr>
              <a:t>», 2 финалиста, 10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кл</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ru-RU" sz="2000" dirty="0">
              <a:latin typeface="Times New Roman" panose="02020603050405020304" pitchFamily="18" charset="0"/>
              <a:ea typeface="Times New Roman" panose="02020603050405020304" pitchFamily="18" charset="0"/>
            </a:endParaRPr>
          </a:p>
          <a:p>
            <a:pPr marL="0" indent="0">
              <a:buNone/>
            </a:pPr>
            <a:endParaRPr lang="ru-RU" dirty="0" smtClean="0"/>
          </a:p>
        </p:txBody>
      </p:sp>
    </p:spTree>
    <p:extLst>
      <p:ext uri="{BB962C8B-B14F-4D97-AF65-F5344CB8AC3E}">
        <p14:creationId xmlns:p14="http://schemas.microsoft.com/office/powerpoint/2010/main" val="151352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340768"/>
            <a:ext cx="8640960" cy="4785395"/>
          </a:xfrm>
        </p:spPr>
        <p:txBody>
          <a:bodyPr/>
          <a:lstStyle/>
          <a:p>
            <a:r>
              <a:rPr lang="ru-RU" dirty="0" smtClean="0">
                <a:latin typeface="Times New Roman" panose="02020603050405020304" pitchFamily="18" charset="0"/>
                <a:cs typeface="Times New Roman" panose="02020603050405020304" pitchFamily="18" charset="0"/>
              </a:rPr>
              <a:t>Поддерживается связь с учебными заведениями города, организуется участие в Днях открытых дверей</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осещаются выставки профессий в </a:t>
            </a:r>
            <a:r>
              <a:rPr lang="ru-RU" dirty="0" err="1" smtClean="0">
                <a:latin typeface="Times New Roman" panose="02020603050405020304" pitchFamily="18" charset="0"/>
                <a:cs typeface="Times New Roman" panose="02020603050405020304" pitchFamily="18" charset="0"/>
              </a:rPr>
              <a:t>Сибэкспоцентре</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роводятся  встречи со специалистами </a:t>
            </a:r>
            <a:r>
              <a:rPr lang="ru-RU" dirty="0" err="1" smtClean="0">
                <a:latin typeface="Times New Roman" panose="02020603050405020304" pitchFamily="18" charset="0"/>
                <a:cs typeface="Times New Roman" panose="02020603050405020304" pitchFamily="18" charset="0"/>
              </a:rPr>
              <a:t>профориентационного</a:t>
            </a:r>
            <a:r>
              <a:rPr lang="ru-RU" dirty="0" smtClean="0">
                <a:latin typeface="Times New Roman" panose="02020603050405020304" pitchFamily="18" charset="0"/>
                <a:cs typeface="Times New Roman" panose="02020603050405020304" pitchFamily="18" charset="0"/>
              </a:rPr>
              <a:t> центра «Навигатор»;</a:t>
            </a:r>
          </a:p>
          <a:p>
            <a:r>
              <a:rPr lang="ru-RU" dirty="0" smtClean="0">
                <a:latin typeface="Times New Roman" panose="02020603050405020304" pitchFamily="18" charset="0"/>
                <a:cs typeface="Times New Roman" panose="02020603050405020304" pitchFamily="18" charset="0"/>
              </a:rPr>
              <a:t>Осуществляется связь с Центром занятости населения города Иркутска; </a:t>
            </a:r>
          </a:p>
          <a:p>
            <a:r>
              <a:rPr lang="ru-RU" dirty="0" smtClean="0">
                <a:latin typeface="Times New Roman" panose="02020603050405020304" pitchFamily="18" charset="0"/>
                <a:cs typeface="Times New Roman" panose="02020603050405020304" pitchFamily="18" charset="0"/>
              </a:rPr>
              <a:t>Системно </a:t>
            </a: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роводятся классные часы профориентационной направленности.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69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484784"/>
            <a:ext cx="8424936" cy="4281339"/>
          </a:xfrm>
        </p:spPr>
        <p:txBody>
          <a:bodyPr/>
          <a:lstStyle/>
          <a:p>
            <a:pPr marL="0" indent="0">
              <a:buNone/>
            </a:pPr>
            <a:endParaRPr lang="ru-RU" dirty="0" smtClean="0"/>
          </a:p>
          <a:p>
            <a:pPr marL="0" indent="0">
              <a:buNone/>
            </a:pPr>
            <a:r>
              <a:rPr lang="ru-RU" dirty="0" smtClean="0">
                <a:latin typeface="Times New Roman" panose="02020603050405020304" pitchFamily="18" charset="0"/>
                <a:cs typeface="Times New Roman" panose="02020603050405020304" pitchFamily="18" charset="0"/>
              </a:rPr>
              <a:t>Школа успешно сотрудничает с учреждениями профессионального образования:</a:t>
            </a:r>
          </a:p>
          <a:p>
            <a:r>
              <a:rPr lang="ru-RU" dirty="0" err="1" smtClean="0">
                <a:latin typeface="Times New Roman" panose="02020603050405020304" pitchFamily="18" charset="0"/>
                <a:cs typeface="Times New Roman" panose="02020603050405020304" pitchFamily="18" charset="0"/>
              </a:rPr>
              <a:t>ИрНИТУ</a:t>
            </a:r>
            <a:r>
              <a:rPr lang="ru-RU" dirty="0" smtClean="0">
                <a:latin typeface="Times New Roman" panose="02020603050405020304" pitchFamily="18" charset="0"/>
                <a:cs typeface="Times New Roman" panose="02020603050405020304" pitchFamily="18" charset="0"/>
              </a:rPr>
              <a:t> (институт высоких технологий) </a:t>
            </a:r>
          </a:p>
          <a:p>
            <a:r>
              <a:rPr lang="ru-RU" dirty="0" err="1" smtClean="0">
                <a:latin typeface="Times New Roman" panose="02020603050405020304" pitchFamily="18" charset="0"/>
                <a:cs typeface="Times New Roman" panose="02020603050405020304" pitchFamily="18" charset="0"/>
              </a:rPr>
              <a:t>ИрНИТУ</a:t>
            </a:r>
            <a:r>
              <a:rPr lang="ru-RU" dirty="0" smtClean="0">
                <a:latin typeface="Times New Roman" panose="02020603050405020304" pitchFamily="18" charset="0"/>
                <a:cs typeface="Times New Roman" panose="02020603050405020304" pitchFamily="18" charset="0"/>
              </a:rPr>
              <a:t> (кафедра электрических станций, сетей и систем института энергетики);</a:t>
            </a:r>
          </a:p>
          <a:p>
            <a:r>
              <a:rPr lang="ru-RU" dirty="0" err="1" smtClean="0">
                <a:latin typeface="Times New Roman" panose="02020603050405020304" pitchFamily="18" charset="0"/>
                <a:cs typeface="Times New Roman" panose="02020603050405020304" pitchFamily="18" charset="0"/>
              </a:rPr>
              <a:t>ИрГУПС</a:t>
            </a:r>
            <a:r>
              <a:rPr lang="ru-RU" dirty="0" smtClean="0">
                <a:latin typeface="Times New Roman" panose="02020603050405020304" pitchFamily="18" charset="0"/>
                <a:cs typeface="Times New Roman" panose="02020603050405020304" pitchFamily="18" charset="0"/>
              </a:rPr>
              <a:t> (малая транспортная академия).</a:t>
            </a:r>
          </a:p>
          <a:p>
            <a:r>
              <a:rPr lang="ru-RU" dirty="0" smtClean="0">
                <a:latin typeface="Times New Roman" panose="02020603050405020304" pitchFamily="18" charset="0"/>
                <a:cs typeface="Times New Roman" panose="02020603050405020304" pitchFamily="18" charset="0"/>
              </a:rPr>
              <a:t>Городской образовательный центр «</a:t>
            </a:r>
            <a:r>
              <a:rPr lang="en-US" dirty="0" smtClean="0">
                <a:latin typeface="Times New Roman" panose="02020603050405020304" pitchFamily="18" charset="0"/>
                <a:cs typeface="Times New Roman" panose="02020603050405020304" pitchFamily="18" charset="0"/>
              </a:rPr>
              <a:t>Easy school</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ГБПОУ ИО «Иркутский региональный колледж педагогического образования»</a:t>
            </a:r>
          </a:p>
          <a:p>
            <a:r>
              <a:rPr lang="ru-RU" dirty="0" smtClean="0">
                <a:latin typeface="Times New Roman" panose="02020603050405020304" pitchFamily="18" charset="0"/>
                <a:cs typeface="Times New Roman" panose="02020603050405020304" pitchFamily="18" charset="0"/>
              </a:rPr>
              <a:t>ИГУ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04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404664"/>
            <a:ext cx="8640960" cy="5721499"/>
          </a:xfrm>
        </p:spPr>
        <p:txBody>
          <a:bodyPr/>
          <a:lstStyle/>
          <a:p>
            <a:pPr marL="0" indent="0" algn="ctr">
              <a:buNone/>
            </a:pPr>
            <a:r>
              <a:rPr lang="ru-RU" b="1" dirty="0" smtClean="0">
                <a:latin typeface="Times New Roman" panose="02020603050405020304" pitchFamily="18" charset="0"/>
                <a:cs typeface="Times New Roman" panose="02020603050405020304" pitchFamily="18" charset="0"/>
              </a:rPr>
              <a:t>В соответствии с ФГОС СОО учащиеся  11 классов осуществили по итогам года защиту индивидуальных проектов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indent="0">
              <a:spcBef>
                <a:spcPts val="600"/>
              </a:spcBef>
              <a:spcAft>
                <a:spcPts val="0"/>
              </a:spcAft>
              <a:buNone/>
            </a:pPr>
            <a:r>
              <a:rPr lang="ru-RU" spc="-20" dirty="0">
                <a:latin typeface="Times New Roman" panose="02020603050405020304" pitchFamily="18" charset="0"/>
                <a:ea typeface="Times New Roman" panose="02020603050405020304" pitchFamily="18" charset="0"/>
                <a:cs typeface="Times New Roman" panose="02020603050405020304" pitchFamily="18" charset="0"/>
              </a:rPr>
              <a:t>Р</a:t>
            </a:r>
            <a:r>
              <a:rPr lang="ru-RU" spc="-20" dirty="0" smtClean="0">
                <a:latin typeface="Times New Roman" panose="02020603050405020304" pitchFamily="18" charset="0"/>
                <a:ea typeface="Times New Roman" panose="02020603050405020304" pitchFamily="18" charset="0"/>
                <a:cs typeface="Times New Roman" panose="02020603050405020304" pitchFamily="18" charset="0"/>
              </a:rPr>
              <a:t>езультаты </a:t>
            </a:r>
            <a:r>
              <a:rPr lang="ru-RU" spc="-20" dirty="0">
                <a:latin typeface="Times New Roman" panose="02020603050405020304" pitchFamily="18" charset="0"/>
                <a:ea typeface="Times New Roman" panose="02020603050405020304" pitchFamily="18" charset="0"/>
                <a:cs typeface="Times New Roman" panose="02020603050405020304" pitchFamily="18" charset="0"/>
              </a:rPr>
              <a:t>выбора вида проектов по предметно-содержательной </a:t>
            </a:r>
            <a:r>
              <a:rPr lang="ru-RU" spc="-20" dirty="0" smtClean="0">
                <a:latin typeface="Times New Roman" panose="02020603050405020304" pitchFamily="18" charset="0"/>
                <a:ea typeface="Times New Roman" panose="02020603050405020304" pitchFamily="18" charset="0"/>
                <a:cs typeface="Times New Roman" panose="02020603050405020304" pitchFamily="18" charset="0"/>
              </a:rPr>
              <a:t>деятельности:</a:t>
            </a:r>
          </a:p>
          <a:p>
            <a:pPr marL="342900" lvl="0" indent="-342900" algn="just">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Практико-ориентированный, социальный – 31чел. - 37 %</a:t>
            </a:r>
            <a:endParaRPr lang="ru-RU"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Исследовательский- 18чел. – 22%;</a:t>
            </a:r>
            <a:endParaRPr lang="ru-RU"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Информационный- 26 чел. – 30%;</a:t>
            </a:r>
            <a:endParaRPr lang="ru-RU"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Творческий, 10чел. –11</a:t>
            </a:r>
            <a:r>
              <a:rPr lang="ru-RU" dirty="0" smtClean="0">
                <a:latin typeface="Times New Roman" panose="02020603050405020304" pitchFamily="18" charset="0"/>
                <a:ea typeface="Times New Roman" panose="02020603050405020304" pitchFamily="18" charset="0"/>
              </a:rPr>
              <a:t>%;</a:t>
            </a:r>
            <a:endParaRPr lang="ru-RU" spc="-20" dirty="0">
              <a:latin typeface="Times New Roman" panose="02020603050405020304" pitchFamily="18" charset="0"/>
              <a:ea typeface="Times New Roman" panose="02020603050405020304" pitchFamily="18" charset="0"/>
              <a:cs typeface="Times New Roman" panose="02020603050405020304" pitchFamily="18" charset="0"/>
            </a:endParaRPr>
          </a:p>
          <a:p>
            <a:pPr marL="364490" indent="0" algn="just">
              <a:spcAft>
                <a:spcPts val="0"/>
              </a:spcAft>
              <a:buNone/>
            </a:pPr>
            <a:r>
              <a:rPr lang="ru-RU" sz="2000" spc="-2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20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способу деятельности преобладают практико-ориентированные, информационные, творческие и исследовательские. </a:t>
            </a:r>
            <a:endParaRPr lang="ru-RU" sz="20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a:spcBef>
                <a:spcPts val="600"/>
              </a:spcBef>
              <a:spcAft>
                <a:spcPts val="0"/>
              </a:spcAft>
              <a:buNone/>
            </a:pPr>
            <a:r>
              <a:rPr lang="ru-RU" sz="2000" dirty="0" smtClean="0">
                <a:latin typeface="Times New Roman" panose="02020603050405020304" pitchFamily="18" charset="0"/>
                <a:ea typeface="Times New Roman" panose="02020603050405020304" pitchFamily="18" charset="0"/>
              </a:rPr>
              <a:t>Достаточно было представлено проектов </a:t>
            </a:r>
            <a:r>
              <a:rPr lang="ru-RU" sz="2000" dirty="0">
                <a:latin typeface="Times New Roman" panose="02020603050405020304" pitchFamily="18" charset="0"/>
                <a:ea typeface="Times New Roman" panose="02020603050405020304" pitchFamily="18" charset="0"/>
              </a:rPr>
              <a:t>в соответствии профиля: </a:t>
            </a:r>
            <a:r>
              <a:rPr lang="ru-RU" sz="2000" dirty="0" err="1">
                <a:latin typeface="Times New Roman" panose="02020603050405020304" pitchFamily="18" charset="0"/>
                <a:ea typeface="Times New Roman" panose="02020603050405020304" pitchFamily="18" charset="0"/>
              </a:rPr>
              <a:t>межпредметные</a:t>
            </a:r>
            <a:r>
              <a:rPr lang="ru-RU" sz="2000" dirty="0">
                <a:latin typeface="Times New Roman" panose="02020603050405020304" pitchFamily="18" charset="0"/>
                <a:ea typeface="Times New Roman" panose="02020603050405020304" pitchFamily="18" charset="0"/>
              </a:rPr>
              <a:t> и </a:t>
            </a:r>
            <a:r>
              <a:rPr lang="ru-RU" sz="2000" dirty="0" err="1">
                <a:latin typeface="Times New Roman" panose="02020603050405020304" pitchFamily="18" charset="0"/>
                <a:ea typeface="Times New Roman" panose="02020603050405020304" pitchFamily="18" charset="0"/>
              </a:rPr>
              <a:t>надпредметные</a:t>
            </a:r>
            <a:r>
              <a:rPr lang="ru-RU" sz="2000" dirty="0">
                <a:latin typeface="Times New Roman" panose="02020603050405020304" pitchFamily="18" charset="0"/>
                <a:ea typeface="Times New Roman" panose="02020603050405020304" pitchFamily="18" charset="0"/>
              </a:rPr>
              <a:t>, это результаты профильного обучения в том числе сетевого взаимодействия с ВУЗами </a:t>
            </a:r>
            <a:r>
              <a:rPr lang="ru-RU" sz="2000" dirty="0" err="1">
                <a:latin typeface="Times New Roman" panose="02020603050405020304" pitchFamily="18" charset="0"/>
                <a:ea typeface="Times New Roman" panose="02020603050405020304" pitchFamily="18" charset="0"/>
              </a:rPr>
              <a:t>ИрНИТУ</a:t>
            </a:r>
            <a:r>
              <a:rPr lang="ru-RU" sz="2000" dirty="0">
                <a:latin typeface="Times New Roman" panose="02020603050405020304" pitchFamily="18" charset="0"/>
                <a:ea typeface="Times New Roman" panose="02020603050405020304" pitchFamily="18" charset="0"/>
              </a:rPr>
              <a:t> и </a:t>
            </a:r>
            <a:r>
              <a:rPr lang="ru-RU" sz="2000" dirty="0" err="1">
                <a:latin typeface="Times New Roman" panose="02020603050405020304" pitchFamily="18" charset="0"/>
                <a:ea typeface="Times New Roman" panose="02020603050405020304" pitchFamily="18" charset="0"/>
              </a:rPr>
              <a:t>ИрГУПС</a:t>
            </a:r>
            <a:r>
              <a:rPr lang="ru-RU" sz="2000" dirty="0">
                <a:latin typeface="Times New Roman" panose="02020603050405020304" pitchFamily="18" charset="0"/>
                <a:ea typeface="Times New Roman" panose="02020603050405020304" pitchFamily="18" charset="0"/>
              </a:rPr>
              <a:t>. </a:t>
            </a:r>
            <a:endParaRPr lang="ru-RU" sz="1800" dirty="0">
              <a:latin typeface="Times New Roman" panose="02020603050405020304" pitchFamily="18" charset="0"/>
              <a:ea typeface="Times New Roman" panose="02020603050405020304" pitchFamily="18" charset="0"/>
            </a:endParaRPr>
          </a:p>
          <a:p>
            <a:pPr marL="364490" indent="0" algn="just">
              <a:spcAft>
                <a:spcPts val="0"/>
              </a:spcAft>
              <a:buNone/>
            </a:pPr>
            <a:endParaRPr lang="ru-RU" sz="20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600"/>
              </a:spcBef>
              <a:spcAft>
                <a:spcPts val="0"/>
              </a:spcAft>
              <a:buNone/>
            </a:pPr>
            <a:endParaRPr lang="ru-RU" sz="20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43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640960" cy="5865515"/>
          </a:xfrm>
        </p:spPr>
        <p:txBody>
          <a:bodyPr/>
          <a:lstStyle/>
          <a:p>
            <a:pPr indent="450850" algn="ctr">
              <a:spcAft>
                <a:spcPts val="0"/>
              </a:spcAft>
            </a:pPr>
            <a:r>
              <a:rPr lang="ru-RU" b="1" dirty="0" smtClean="0">
                <a:latin typeface="Times New Roman" panose="02020603050405020304" pitchFamily="18" charset="0"/>
                <a:ea typeface="Times New Roman" panose="02020603050405020304" pitchFamily="18" charset="0"/>
              </a:rPr>
              <a:t>В </a:t>
            </a:r>
            <a:r>
              <a:rPr lang="ru-RU" b="1" dirty="0">
                <a:latin typeface="Times New Roman" panose="02020603050405020304" pitchFamily="18" charset="0"/>
                <a:ea typeface="Times New Roman" panose="02020603050405020304" pitchFamily="18" charset="0"/>
              </a:rPr>
              <a:t>соответствии с темой, проблемой и целями проектов образовательный продукт был представлен в разных видах</a:t>
            </a:r>
            <a:r>
              <a:rPr lang="ru-RU" b="1" dirty="0" smtClean="0">
                <a:latin typeface="Times New Roman" panose="02020603050405020304" pitchFamily="18" charset="0"/>
                <a:ea typeface="Times New Roman" panose="02020603050405020304" pitchFamily="18" charset="0"/>
              </a:rPr>
              <a:t>:</a:t>
            </a:r>
          </a:p>
          <a:p>
            <a:pPr indent="450850" algn="just">
              <a:spcAft>
                <a:spcPts val="0"/>
              </a:spcAft>
            </a:pPr>
            <a:r>
              <a:rPr lang="ru-RU" sz="1800" dirty="0">
                <a:latin typeface="Times New Roman" panose="02020603050405020304" pitchFamily="18" charset="0"/>
                <a:ea typeface="Times New Roman" panose="02020603050405020304" pitchFamily="18" charset="0"/>
              </a:rPr>
              <a:t> В соответствии с темой, проблемой и целями проектов образовательный продукт был представлен в разных видах:</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письменная работа – 26 человек - 30% (результаты исследований, </a:t>
            </a:r>
            <a:r>
              <a:rPr lang="ru-RU" sz="1800" dirty="0" smtClean="0">
                <a:latin typeface="Times New Roman" panose="02020603050405020304" pitchFamily="18" charset="0"/>
                <a:ea typeface="Times New Roman" panose="02020603050405020304" pitchFamily="18" charset="0"/>
              </a:rPr>
              <a:t>сравнительные, качественные и количественные анализы);</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творческая работа – 2 человека - 2% (организация мероприятий, выставки, путеводители- буклеты, выставки -экскурсии);</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материализованный объект – 36 чел. 43% (изделия, макеты деталей, изделия из дерева, </a:t>
            </a:r>
            <a:r>
              <a:rPr lang="ru-RU" sz="1800" dirty="0" smtClean="0">
                <a:latin typeface="Times New Roman" panose="02020603050405020304" pitchFamily="18" charset="0"/>
                <a:ea typeface="Times New Roman" panose="02020603050405020304" pitchFamily="18" charset="0"/>
              </a:rPr>
              <a:t>пособие-прибор и др.);</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отчетные материалы по социальному проекту – 2 чел.- 2% (отчеты, сопоставительные анализы);</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ИКТ-продукт – 8 чел. - 9% (компьютерные программы, интерактивные рабочие тетради, электронные помощники для изучения предметов в школе, электронное учебное пособие по информатике).</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800" dirty="0">
                <a:latin typeface="Times New Roman" panose="02020603050405020304" pitchFamily="18" charset="0"/>
                <a:ea typeface="Times New Roman" panose="02020603050405020304" pitchFamily="18" charset="0"/>
              </a:rPr>
              <a:t>Другое (инструкции, рекомендации, памятки и т.п., </a:t>
            </a:r>
            <a:r>
              <a:rPr lang="ru-RU" sz="1800" dirty="0" smtClean="0">
                <a:latin typeface="Times New Roman" panose="02020603050405020304" pitchFamily="18" charset="0"/>
                <a:ea typeface="Times New Roman" panose="02020603050405020304" pitchFamily="18" charset="0"/>
              </a:rPr>
              <a:t>творческий литературный </a:t>
            </a:r>
            <a:r>
              <a:rPr lang="ru-RU" sz="1800" dirty="0">
                <a:latin typeface="Times New Roman" panose="02020603050405020304" pitchFamily="18" charset="0"/>
                <a:ea typeface="Times New Roman" panose="02020603050405020304" pitchFamily="18" charset="0"/>
              </a:rPr>
              <a:t>перевод) – 11чел. - 14%.</a:t>
            </a:r>
            <a:endParaRPr lang="ru-RU" sz="1600" dirty="0">
              <a:latin typeface="Times New Roman" panose="02020603050405020304" pitchFamily="18" charset="0"/>
              <a:ea typeface="Times New Roman" panose="02020603050405020304" pitchFamily="18" charset="0"/>
            </a:endParaRPr>
          </a:p>
          <a:p>
            <a:pPr marL="184150" indent="0" algn="just">
              <a:spcAft>
                <a:spcPts val="0"/>
              </a:spcAft>
              <a:buNone/>
            </a:pPr>
            <a:endParaRPr lang="ru-RU" sz="1800" dirty="0">
              <a:latin typeface="Times New Roman" panose="02020603050405020304" pitchFamily="18" charset="0"/>
              <a:ea typeface="Times New Roman" panose="02020603050405020304" pitchFamily="18" charset="0"/>
            </a:endParaRPr>
          </a:p>
          <a:p>
            <a:pPr indent="450850" algn="just">
              <a:spcAft>
                <a:spcPts val="0"/>
              </a:spcAft>
            </a:pPr>
            <a:endParaRPr lang="ru-RU"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6532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2400" b="1" dirty="0">
                <a:solidFill>
                  <a:schemeClr val="accent2">
                    <a:lumMod val="75000"/>
                  </a:schemeClr>
                </a:solidFill>
                <a:latin typeface="Times New Roman" panose="02020603050405020304" pitchFamily="18" charset="0"/>
                <a:ea typeface="Times New Roman" panose="02020603050405020304" pitchFamily="18" charset="0"/>
              </a:rPr>
              <a:t>Анализ состояния уровня сформированности универсальных учебных действий у выпускников среднего общего </a:t>
            </a:r>
            <a:r>
              <a:rPr lang="ru-RU" sz="2400" b="1" dirty="0" smtClean="0">
                <a:solidFill>
                  <a:schemeClr val="accent2">
                    <a:lumMod val="75000"/>
                  </a:schemeClr>
                </a:solidFill>
                <a:latin typeface="Times New Roman" panose="02020603050405020304" pitchFamily="18" charset="0"/>
                <a:ea typeface="Times New Roman" panose="02020603050405020304" pitchFamily="18" charset="0"/>
              </a:rPr>
              <a:t>образования 2021-2022 учебного </a:t>
            </a:r>
            <a:r>
              <a:rPr lang="ru-RU" sz="2800" b="1" dirty="0" smtClean="0">
                <a:solidFill>
                  <a:schemeClr val="accent2">
                    <a:lumMod val="75000"/>
                  </a:schemeClr>
                </a:solidFill>
                <a:latin typeface="Times New Roman" panose="02020603050405020304" pitchFamily="18" charset="0"/>
                <a:ea typeface="Times New Roman" panose="02020603050405020304" pitchFamily="18" charset="0"/>
              </a:rPr>
              <a:t>года</a:t>
            </a:r>
            <a:endParaRPr lang="ru-RU" sz="2800" b="1" dirty="0">
              <a:solidFill>
                <a:schemeClr val="accent2">
                  <a:lumMod val="75000"/>
                </a:schemeClr>
              </a:solidFill>
            </a:endParaRPr>
          </a:p>
        </p:txBody>
      </p:sp>
      <p:sp>
        <p:nvSpPr>
          <p:cNvPr id="8" name="Объект 7"/>
          <p:cNvSpPr>
            <a:spLocks noGrp="1"/>
          </p:cNvSpPr>
          <p:nvPr>
            <p:ph idx="1"/>
          </p:nvPr>
        </p:nvSpPr>
        <p:spPr>
          <a:xfrm>
            <a:off x="539552" y="3717032"/>
            <a:ext cx="7740848" cy="2409131"/>
          </a:xfrm>
        </p:spPr>
        <p:txBody>
          <a:bodyPr/>
          <a:lstStyle/>
          <a:p>
            <a:pPr marL="0" fontAlgn="ctr">
              <a:spcBef>
                <a:spcPts val="0"/>
              </a:spcBef>
              <a:spcAft>
                <a:spcPts val="0"/>
              </a:spcAft>
            </a:pPr>
            <a:endParaRPr lang="ru-RU" dirty="0">
              <a:latin typeface="Arial" panose="020B0604020202020204" pitchFamily="34" charset="0"/>
            </a:endParaRPr>
          </a:p>
          <a:p>
            <a:endParaRPr lang="ru-RU" dirty="0"/>
          </a:p>
        </p:txBody>
      </p:sp>
      <p:pic>
        <p:nvPicPr>
          <p:cNvPr id="14" name="Рисунок 13"/>
          <p:cNvPicPr>
            <a:picLocks noChangeAspect="1"/>
          </p:cNvPicPr>
          <p:nvPr/>
        </p:nvPicPr>
        <p:blipFill>
          <a:blip r:embed="rId2"/>
          <a:stretch>
            <a:fillRect/>
          </a:stretch>
        </p:blipFill>
        <p:spPr>
          <a:xfrm>
            <a:off x="673270" y="2587679"/>
            <a:ext cx="7797460" cy="1682642"/>
          </a:xfrm>
          <a:prstGeom prst="rect">
            <a:avLst/>
          </a:prstGeom>
        </p:spPr>
      </p:pic>
    </p:spTree>
    <p:extLst>
      <p:ext uri="{BB962C8B-B14F-4D97-AF65-F5344CB8AC3E}">
        <p14:creationId xmlns:p14="http://schemas.microsoft.com/office/powerpoint/2010/main" val="3143390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rmAutofit fontScale="77500" lnSpcReduction="20000"/>
          </a:bodyPr>
          <a:lstStyle/>
          <a:p>
            <a:pPr marL="342900" indent="-342900" algn="just">
              <a:lnSpc>
                <a:spcPct val="115000"/>
              </a:lnSpc>
              <a:buFont typeface="Symbol"/>
              <a:buChar char=""/>
            </a:pPr>
            <a:r>
              <a:rPr lang="ru-RU" sz="2000" dirty="0" smtClean="0">
                <a:latin typeface="Times New Roman"/>
                <a:ea typeface="Calibri"/>
                <a:cs typeface="Times New Roman"/>
              </a:rPr>
              <a:t>Региональная </a:t>
            </a:r>
            <a:r>
              <a:rPr lang="ru-RU" sz="2000" dirty="0">
                <a:latin typeface="Times New Roman"/>
                <a:ea typeface="Calibri"/>
                <a:cs typeface="Times New Roman"/>
              </a:rPr>
              <a:t>пилотная площадка по опережающему введению ФГОС </a:t>
            </a:r>
            <a:r>
              <a:rPr lang="ru-RU" sz="2000" dirty="0" smtClean="0">
                <a:latin typeface="Times New Roman"/>
                <a:ea typeface="Calibri"/>
                <a:cs typeface="Times New Roman"/>
              </a:rPr>
              <a:t>СОО. Профильное обучение.</a:t>
            </a:r>
            <a:r>
              <a:rPr lang="ru-RU" sz="2000" dirty="0">
                <a:latin typeface="Times New Roman"/>
                <a:ea typeface="Calibri"/>
                <a:cs typeface="Times New Roman"/>
              </a:rPr>
              <a:t>	(Распоряжение МО Иркутской области «О пилотных площадках опережающего введения ФГОС </a:t>
            </a:r>
            <a:r>
              <a:rPr lang="ru-RU" sz="2000" dirty="0" smtClean="0">
                <a:latin typeface="Times New Roman"/>
                <a:ea typeface="Calibri"/>
                <a:cs typeface="Times New Roman"/>
              </a:rPr>
              <a:t>среднего </a:t>
            </a:r>
            <a:r>
              <a:rPr lang="ru-RU" sz="2000" dirty="0">
                <a:latin typeface="Times New Roman"/>
                <a:ea typeface="Calibri"/>
                <a:cs typeface="Times New Roman"/>
              </a:rPr>
              <a:t>общего образования в Иркутской области» от  </a:t>
            </a:r>
            <a:r>
              <a:rPr lang="ru-RU" sz="2000" dirty="0" smtClean="0">
                <a:latin typeface="Times New Roman"/>
                <a:ea typeface="Calibri"/>
                <a:cs typeface="Times New Roman"/>
              </a:rPr>
              <a:t> 29.06.2018 </a:t>
            </a:r>
            <a:r>
              <a:rPr lang="ru-RU" sz="2000" dirty="0">
                <a:latin typeface="Times New Roman"/>
                <a:ea typeface="Calibri"/>
                <a:cs typeface="Times New Roman"/>
              </a:rPr>
              <a:t>г. № </a:t>
            </a:r>
            <a:r>
              <a:rPr lang="ru-RU" sz="2000" dirty="0" smtClean="0">
                <a:latin typeface="Times New Roman"/>
                <a:ea typeface="Calibri"/>
                <a:cs typeface="Times New Roman"/>
              </a:rPr>
              <a:t>447-мр.)</a:t>
            </a:r>
          </a:p>
          <a:p>
            <a:pPr marL="342900" indent="-342900" algn="just">
              <a:lnSpc>
                <a:spcPct val="115000"/>
              </a:lnSpc>
              <a:buFont typeface="Symbol"/>
              <a:buChar char=""/>
            </a:pPr>
            <a:r>
              <a:rPr lang="ru-RU" sz="2000" dirty="0" smtClean="0">
                <a:latin typeface="Times New Roman"/>
                <a:ea typeface="Calibri"/>
                <a:cs typeface="Times New Roman"/>
              </a:rPr>
              <a:t>Региональная площадка по теме «Интеграция урочной и внеурочной деятельности при реализации ФГОС на основе образовательных технологий. (Приказ ГАУ ДПО ИРО №42 от 07.05.2018 года)</a:t>
            </a:r>
          </a:p>
          <a:p>
            <a:pPr marL="342900" indent="-342900" algn="just">
              <a:lnSpc>
                <a:spcPct val="115000"/>
              </a:lnSpc>
              <a:buFont typeface="Symbol"/>
              <a:buChar char=""/>
            </a:pPr>
            <a:r>
              <a:rPr lang="ru-RU" sz="2000" dirty="0">
                <a:latin typeface="Times New Roman"/>
                <a:ea typeface="Calibri"/>
                <a:cs typeface="Times New Roman"/>
              </a:rPr>
              <a:t>Региональная площадка по теме </a:t>
            </a:r>
            <a:r>
              <a:rPr lang="ru-RU" sz="2000" dirty="0" smtClean="0">
                <a:latin typeface="Times New Roman"/>
                <a:ea typeface="Calibri"/>
                <a:cs typeface="Times New Roman"/>
              </a:rPr>
              <a:t>«Введение единого речевого режима» (Приказ ГАУ ДПО  ИРО №48 от 15.04.2019 года)</a:t>
            </a:r>
            <a:r>
              <a:rPr lang="ru-RU" dirty="0" smtClean="0">
                <a:latin typeface="Times New Roman" panose="02020603050405020304" pitchFamily="18" charset="0"/>
                <a:ea typeface="Times New Roman" panose="02020603050405020304" pitchFamily="18" charset="0"/>
              </a:rPr>
              <a:t>. </a:t>
            </a:r>
          </a:p>
          <a:p>
            <a:pPr marL="342900" indent="-342900" algn="just">
              <a:lnSpc>
                <a:spcPct val="115000"/>
              </a:lnSpc>
              <a:buFont typeface="Symbol"/>
              <a:buChar char=""/>
            </a:pPr>
            <a:r>
              <a:rPr lang="ru-RU" sz="2000" dirty="0" smtClean="0">
                <a:latin typeface="Times New Roman" panose="02020603050405020304" pitchFamily="18" charset="0"/>
                <a:ea typeface="Times New Roman" panose="02020603050405020304" pitchFamily="18" charset="0"/>
              </a:rPr>
              <a:t>Региональная пилотная площадка опережающего введения ФГОС «Интеграция урочной и внеурочной деятельности при реализации ФГОС на основе образовательных технологий» (Приказ ГАУ ДПО ИРО №35 от 23.03.2020 года</a:t>
            </a:r>
          </a:p>
          <a:p>
            <a:pPr marL="342900" indent="-342900" algn="just">
              <a:lnSpc>
                <a:spcPct val="115000"/>
              </a:lnSpc>
              <a:buFont typeface="Symbol"/>
              <a:buChar char=""/>
            </a:pPr>
            <a:r>
              <a:rPr lang="ru-RU" sz="2000" dirty="0" smtClean="0">
                <a:latin typeface="Times New Roman" panose="02020603050405020304" pitchFamily="18" charset="0"/>
                <a:ea typeface="Times New Roman" panose="02020603050405020304" pitchFamily="18" charset="0"/>
              </a:rPr>
              <a:t>Педагогические работники вошли в состав муниципальной проблемно-творческой группы педагогических работников «Функциональная грамотность как приоритетное направление в повышении качества образования» (Приказ ДО №214-08-060/22 от 24.01.2022 года</a:t>
            </a:r>
            <a:endParaRPr lang="ru-RU" sz="2000" dirty="0">
              <a:latin typeface="Times New Roman" panose="02020603050405020304" pitchFamily="18" charset="0"/>
              <a:ea typeface="Times New Roman" panose="02020603050405020304" pitchFamily="18" charset="0"/>
            </a:endParaRPr>
          </a:p>
          <a:p>
            <a:pPr marL="342900" indent="-342900" algn="just">
              <a:lnSpc>
                <a:spcPct val="115000"/>
              </a:lnSpc>
              <a:buFont typeface="Symbol"/>
              <a:buChar char=""/>
            </a:pPr>
            <a:endParaRPr lang="ru-RU" dirty="0">
              <a:latin typeface="Times New Roman"/>
              <a:ea typeface="Calibri"/>
              <a:cs typeface="Times New Roman"/>
            </a:endParaRPr>
          </a:p>
          <a:p>
            <a:endParaRPr lang="ru-RU" dirty="0"/>
          </a:p>
        </p:txBody>
      </p:sp>
      <p:sp>
        <p:nvSpPr>
          <p:cNvPr id="2" name="Заголовок 1"/>
          <p:cNvSpPr>
            <a:spLocks noGrp="1"/>
          </p:cNvSpPr>
          <p:nvPr>
            <p:ph type="title"/>
          </p:nvPr>
        </p:nvSpPr>
        <p:spPr/>
        <p:txBody>
          <a:bodyPr>
            <a:normAutofit fontScale="90000"/>
          </a:bodyPr>
          <a:lstStyle/>
          <a:p>
            <a:r>
              <a:rPr lang="ru-RU" altLang="ru-RU" sz="2800" b="1" dirty="0" smtClean="0"/>
              <a:t/>
            </a:r>
            <a:br>
              <a:rPr lang="ru-RU" altLang="ru-RU" sz="2800" b="1" dirty="0" smtClean="0"/>
            </a:br>
            <a:r>
              <a:rPr lang="ru-RU" altLang="ru-RU" sz="2800" b="1" dirty="0" smtClean="0">
                <a:latin typeface="Times New Roman" panose="02020603050405020304" pitchFamily="18" charset="0"/>
                <a:cs typeface="Times New Roman" panose="02020603050405020304" pitchFamily="18" charset="0"/>
              </a:rPr>
              <a:t>Участие </a:t>
            </a:r>
            <a:r>
              <a:rPr lang="ru-RU" altLang="ru-RU" sz="2800" b="1" dirty="0">
                <a:latin typeface="Times New Roman" panose="02020603050405020304" pitchFamily="18" charset="0"/>
                <a:cs typeface="Times New Roman" panose="02020603050405020304" pitchFamily="18" charset="0"/>
              </a:rPr>
              <a:t>школы в городских, региональных, федеральных и международных проектах и программах в качестве экспериментальной площадки:</a:t>
            </a:r>
            <a:r>
              <a:rPr lang="ru-RU" altLang="ru-RU" sz="6600" dirty="0">
                <a:solidFill>
                  <a:srgbClr val="FF0000"/>
                </a:solidFill>
                <a:latin typeface="Times New Roman" panose="02020603050405020304" pitchFamily="18" charset="0"/>
                <a:cs typeface="Times New Roman" panose="02020603050405020304" pitchFamily="18" charset="0"/>
              </a:rPr>
              <a:t/>
            </a:r>
            <a:br>
              <a:rPr lang="ru-RU" altLang="ru-RU" sz="6600" dirty="0">
                <a:solidFill>
                  <a:srgbClr val="FF0000"/>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242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96752"/>
            <a:ext cx="8640960" cy="5544616"/>
          </a:xfrm>
        </p:spPr>
        <p:txBody>
          <a:bodyPr/>
          <a:lstStyle/>
          <a:p>
            <a:pPr marL="0" indent="0">
              <a:buNone/>
            </a:pPr>
            <a:r>
              <a:rPr lang="ru-RU" dirty="0">
                <a:solidFill>
                  <a:schemeClr val="tx2">
                    <a:lumMod val="50000"/>
                  </a:schemeClr>
                </a:solidFill>
              </a:rPr>
              <a:t>Школа выполняет муниципальное  задание в полном объеме, обеспечивает в обязательном порядке прием всех подлежащих обучению граждан, и имеющих право на получение образования соответствующего уровня</a:t>
            </a:r>
            <a:r>
              <a:rPr lang="ru-RU" dirty="0" smtClean="0">
                <a:solidFill>
                  <a:schemeClr val="tx2">
                    <a:lumMod val="50000"/>
                  </a:schemeClr>
                </a:solidFill>
              </a:rPr>
              <a:t>. </a:t>
            </a:r>
            <a:endParaRPr lang="ru-RU" dirty="0">
              <a:solidFill>
                <a:srgbClr val="FF0000"/>
              </a:solidFill>
            </a:endParaRPr>
          </a:p>
          <a:p>
            <a:pPr marL="0" indent="0" algn="ctr">
              <a:buNone/>
            </a:pPr>
            <a:r>
              <a:rPr lang="ru-RU" sz="2000" b="1" dirty="0">
                <a:solidFill>
                  <a:schemeClr val="tx2">
                    <a:lumMod val="50000"/>
                  </a:schemeClr>
                </a:solidFill>
              </a:rPr>
              <a:t>Динамика контингента обучающихся (по уровням образования)</a:t>
            </a:r>
            <a:r>
              <a:rPr lang="ru-RU" b="1" dirty="0">
                <a:solidFill>
                  <a:schemeClr val="tx2">
                    <a:lumMod val="50000"/>
                  </a:schemeClr>
                </a:solidFill>
              </a:rPr>
              <a:t> </a:t>
            </a:r>
          </a:p>
          <a:p>
            <a:endParaRPr lang="ru-RU" b="1" dirty="0"/>
          </a:p>
        </p:txBody>
      </p:sp>
      <p:sp>
        <p:nvSpPr>
          <p:cNvPr id="2" name="Заголовок 1"/>
          <p:cNvSpPr>
            <a:spLocks noGrp="1"/>
          </p:cNvSpPr>
          <p:nvPr>
            <p:ph type="title"/>
          </p:nvPr>
        </p:nvSpPr>
        <p:spPr>
          <a:xfrm>
            <a:off x="457200" y="338328"/>
            <a:ext cx="8229600" cy="930432"/>
          </a:xfrm>
        </p:spPr>
        <p:txBody>
          <a:bodyPr/>
          <a:lstStyle/>
          <a:p>
            <a:r>
              <a:rPr lang="ru-RU" dirty="0"/>
              <a:t>Р</a:t>
            </a:r>
            <a:r>
              <a:rPr lang="ru-RU" dirty="0" smtClean="0"/>
              <a:t>аздел </a:t>
            </a:r>
            <a:r>
              <a:rPr lang="en-US" dirty="0"/>
              <a:t>II. </a:t>
            </a:r>
            <a:r>
              <a:rPr lang="ru-RU" dirty="0"/>
              <a:t>Состав обучающихся </a:t>
            </a:r>
          </a:p>
        </p:txBody>
      </p:sp>
      <p:graphicFrame>
        <p:nvGraphicFramePr>
          <p:cNvPr id="6" name="Таблица 5"/>
          <p:cNvGraphicFramePr>
            <a:graphicFrameLocks noGrp="1"/>
          </p:cNvGraphicFramePr>
          <p:nvPr>
            <p:extLst>
              <p:ext uri="{D42A27DB-BD31-4B8C-83A1-F6EECF244321}">
                <p14:modId xmlns:p14="http://schemas.microsoft.com/office/powerpoint/2010/main" val="2541268599"/>
              </p:ext>
            </p:extLst>
          </p:nvPr>
        </p:nvGraphicFramePr>
        <p:xfrm>
          <a:off x="611562" y="3284984"/>
          <a:ext cx="8136905" cy="3147816"/>
        </p:xfrm>
        <a:graphic>
          <a:graphicData uri="http://schemas.openxmlformats.org/drawingml/2006/table">
            <a:tbl>
              <a:tblPr firstRow="1" bandRow="1">
                <a:tableStyleId>{5C22544A-7EE6-4342-B048-85BDC9FD1C3A}</a:tableStyleId>
              </a:tblPr>
              <a:tblGrid>
                <a:gridCol w="1162415">
                  <a:extLst>
                    <a:ext uri="{9D8B030D-6E8A-4147-A177-3AD203B41FA5}">
                      <a16:colId xmlns:a16="http://schemas.microsoft.com/office/drawing/2014/main" xmlns="" val="20000"/>
                    </a:ext>
                  </a:extLst>
                </a:gridCol>
                <a:gridCol w="1162415">
                  <a:extLst>
                    <a:ext uri="{9D8B030D-6E8A-4147-A177-3AD203B41FA5}">
                      <a16:colId xmlns:a16="http://schemas.microsoft.com/office/drawing/2014/main" xmlns="" val="20001"/>
                    </a:ext>
                  </a:extLst>
                </a:gridCol>
                <a:gridCol w="1162415">
                  <a:extLst>
                    <a:ext uri="{9D8B030D-6E8A-4147-A177-3AD203B41FA5}">
                      <a16:colId xmlns:a16="http://schemas.microsoft.com/office/drawing/2014/main" xmlns="" val="20002"/>
                    </a:ext>
                  </a:extLst>
                </a:gridCol>
                <a:gridCol w="1162415">
                  <a:extLst>
                    <a:ext uri="{9D8B030D-6E8A-4147-A177-3AD203B41FA5}">
                      <a16:colId xmlns:a16="http://schemas.microsoft.com/office/drawing/2014/main" xmlns="" val="20003"/>
                    </a:ext>
                  </a:extLst>
                </a:gridCol>
                <a:gridCol w="1162415">
                  <a:extLst>
                    <a:ext uri="{9D8B030D-6E8A-4147-A177-3AD203B41FA5}">
                      <a16:colId xmlns:a16="http://schemas.microsoft.com/office/drawing/2014/main" xmlns="" val="20004"/>
                    </a:ext>
                  </a:extLst>
                </a:gridCol>
                <a:gridCol w="1162415">
                  <a:extLst>
                    <a:ext uri="{9D8B030D-6E8A-4147-A177-3AD203B41FA5}">
                      <a16:colId xmlns:a16="http://schemas.microsoft.com/office/drawing/2014/main" xmlns="" val="20005"/>
                    </a:ext>
                  </a:extLst>
                </a:gridCol>
                <a:gridCol w="1162415">
                  <a:extLst>
                    <a:ext uri="{9D8B030D-6E8A-4147-A177-3AD203B41FA5}">
                      <a16:colId xmlns:a16="http://schemas.microsoft.com/office/drawing/2014/main" xmlns="" val="20006"/>
                    </a:ext>
                  </a:extLst>
                </a:gridCol>
              </a:tblGrid>
              <a:tr h="432048">
                <a:tc>
                  <a:txBody>
                    <a:bodyPr/>
                    <a:lstStyle/>
                    <a:p>
                      <a:pPr algn="ctr">
                        <a:lnSpc>
                          <a:spcPct val="115000"/>
                        </a:lnSpc>
                        <a:spcAft>
                          <a:spcPts val="0"/>
                        </a:spcAft>
                      </a:pPr>
                      <a:r>
                        <a:rPr lang="ru-RU" sz="18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kern="1200" dirty="0" smtClean="0">
                          <a:solidFill>
                            <a:schemeClr val="lt1"/>
                          </a:solidFill>
                          <a:effectLst/>
                          <a:latin typeface="Times New Roman"/>
                          <a:ea typeface="Calibri"/>
                          <a:cs typeface="Times New Roman"/>
                        </a:rPr>
                        <a:t>2019-2020 уч. год</a:t>
                      </a:r>
                    </a:p>
                  </a:txBody>
                  <a:tcPr marL="68580" marR="68580" marT="0" marB="0"/>
                </a:tc>
                <a:tc hMerge="1">
                  <a:txBody>
                    <a:bodyPr/>
                    <a:lstStyle/>
                    <a:p>
                      <a:endParaRPr lang="ru-RU"/>
                    </a:p>
                  </a:txBody>
                  <a:tcPr/>
                </a:tc>
                <a:tc gridSpan="2">
                  <a:txBody>
                    <a:bodyPr/>
                    <a:lstStyle/>
                    <a:p>
                      <a:pPr marL="0" algn="ctr" defTabSz="914400" rtl="0" eaLnBrk="1" latinLnBrk="0" hangingPunct="1">
                        <a:lnSpc>
                          <a:spcPct val="115000"/>
                        </a:lnSpc>
                        <a:spcAft>
                          <a:spcPts val="0"/>
                        </a:spcAft>
                      </a:pPr>
                      <a:r>
                        <a:rPr lang="ru-RU" sz="1800" b="1" kern="1200" dirty="0" smtClean="0">
                          <a:solidFill>
                            <a:schemeClr val="lt1"/>
                          </a:solidFill>
                          <a:effectLst/>
                          <a:latin typeface="Times New Roman"/>
                          <a:ea typeface="Calibri"/>
                          <a:cs typeface="Times New Roman"/>
                        </a:rPr>
                        <a:t>2020-2021 </a:t>
                      </a:r>
                      <a:r>
                        <a:rPr lang="ru-RU" sz="1800" b="1" kern="1200" dirty="0" err="1" smtClean="0">
                          <a:solidFill>
                            <a:schemeClr val="lt1"/>
                          </a:solidFill>
                          <a:effectLst/>
                          <a:latin typeface="Times New Roman"/>
                          <a:ea typeface="Calibri"/>
                          <a:cs typeface="Times New Roman"/>
                        </a:rPr>
                        <a:t>уч.год</a:t>
                      </a:r>
                      <a:endParaRPr lang="ru-RU" sz="1800" b="1" kern="1200" dirty="0">
                        <a:solidFill>
                          <a:schemeClr val="lt1"/>
                        </a:solidFill>
                        <a:effectLst/>
                        <a:latin typeface="Times New Roman"/>
                        <a:ea typeface="Calibri"/>
                        <a:cs typeface="Times New Roman"/>
                      </a:endParaRPr>
                    </a:p>
                  </a:txBody>
                  <a:tcPr marL="68580" marR="68580"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68580" marR="68580" marT="0" marB="0"/>
                </a:tc>
                <a:tc gridSpan="2">
                  <a:txBody>
                    <a:bodyPr/>
                    <a:lstStyle/>
                    <a:p>
                      <a:pPr marL="0" algn="ctr" defTabSz="914400" rtl="0" eaLnBrk="1" latinLnBrk="0" hangingPunct="1">
                        <a:lnSpc>
                          <a:spcPct val="115000"/>
                        </a:lnSpc>
                        <a:spcAft>
                          <a:spcPts val="0"/>
                        </a:spcAft>
                      </a:pPr>
                      <a:r>
                        <a:rPr lang="ru-RU" sz="1800" b="1" kern="1200" dirty="0" smtClean="0">
                          <a:solidFill>
                            <a:schemeClr val="lt1"/>
                          </a:solidFill>
                          <a:effectLst/>
                          <a:latin typeface="Times New Roman"/>
                          <a:ea typeface="Calibri"/>
                          <a:cs typeface="Times New Roman"/>
                        </a:rPr>
                        <a:t>2021-2022 </a:t>
                      </a:r>
                      <a:r>
                        <a:rPr lang="ru-RU" sz="1800" b="1" kern="1200" dirty="0" err="1" smtClean="0">
                          <a:solidFill>
                            <a:schemeClr val="lt1"/>
                          </a:solidFill>
                          <a:effectLst/>
                          <a:latin typeface="Times New Roman"/>
                          <a:ea typeface="Calibri"/>
                          <a:cs typeface="Times New Roman"/>
                        </a:rPr>
                        <a:t>уч.год</a:t>
                      </a:r>
                      <a:endParaRPr lang="ru-RU" sz="1800" b="1" kern="1200" dirty="0">
                        <a:solidFill>
                          <a:schemeClr val="lt1"/>
                        </a:solidFill>
                        <a:effectLst/>
                        <a:latin typeface="Times New Roman"/>
                        <a:ea typeface="Calibri"/>
                        <a:cs typeface="Times New Roman"/>
                      </a:endParaRPr>
                    </a:p>
                  </a:txBody>
                  <a:tcPr marL="68580" marR="68580"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algn="ctr">
                        <a:lnSpc>
                          <a:spcPct val="115000"/>
                        </a:lnSpc>
                        <a:spcAft>
                          <a:spcPts val="0"/>
                        </a:spcAft>
                      </a:pPr>
                      <a:r>
                        <a:rPr lang="ru-RU" sz="14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начало года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конец года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начало года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конец года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начало года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effectLst/>
                          <a:latin typeface="Times New Roman"/>
                          <a:ea typeface="Calibri"/>
                          <a:cs typeface="Times New Roman"/>
                        </a:rPr>
                        <a:t>На конец года</a:t>
                      </a:r>
                      <a:endParaRPr lang="ru-RU"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gn="ctr">
                        <a:lnSpc>
                          <a:spcPct val="115000"/>
                        </a:lnSpc>
                        <a:spcAft>
                          <a:spcPts val="0"/>
                        </a:spcAft>
                      </a:pPr>
                      <a:r>
                        <a:rPr lang="en-US" sz="1800">
                          <a:effectLst/>
                          <a:latin typeface="Times New Roman"/>
                          <a:ea typeface="Calibri"/>
                          <a:cs typeface="Times New Roman"/>
                        </a:rPr>
                        <a:t>I</a:t>
                      </a:r>
                      <a:endParaRPr lang="ru-RU" sz="1400">
                        <a:effectLst/>
                        <a:latin typeface="Calibri"/>
                        <a:ea typeface="Calibri"/>
                        <a:cs typeface="Times New Roman"/>
                      </a:endParaRPr>
                    </a:p>
                  </a:txBody>
                  <a:tcPr marL="68580" marR="68580" marT="0" marB="0"/>
                </a:tc>
                <a:tc>
                  <a:txBody>
                    <a:bodyPr/>
                    <a:lstStyle/>
                    <a:p>
                      <a:pPr algn="ctr"/>
                      <a:r>
                        <a:rPr lang="ru-RU" dirty="0" smtClean="0">
                          <a:latin typeface="+mj-lt"/>
                        </a:rPr>
                        <a:t>590</a:t>
                      </a:r>
                      <a:endParaRPr lang="ru-RU" dirty="0">
                        <a:latin typeface="+mj-lt"/>
                      </a:endParaRPr>
                    </a:p>
                  </a:txBody>
                  <a:tcPr marL="68580" marR="68580" marT="0" marB="0"/>
                </a:tc>
                <a:tc>
                  <a:txBody>
                    <a:bodyPr/>
                    <a:lstStyle/>
                    <a:p>
                      <a:pPr algn="ctr"/>
                      <a:r>
                        <a:rPr lang="ru-RU" dirty="0" smtClean="0">
                          <a:latin typeface="+mj-lt"/>
                        </a:rPr>
                        <a:t>587</a:t>
                      </a:r>
                      <a:endParaRPr lang="ru-RU" dirty="0">
                        <a:latin typeface="+mj-lt"/>
                      </a:endParaRPr>
                    </a:p>
                  </a:txBody>
                  <a:tcPr marL="68580" marR="68580" marT="0" marB="0"/>
                </a:tc>
                <a:tc>
                  <a:txBody>
                    <a:bodyPr/>
                    <a:lstStyle/>
                    <a:p>
                      <a:pPr algn="ctr"/>
                      <a:r>
                        <a:rPr lang="ru-RU" dirty="0" smtClean="0">
                          <a:latin typeface="+mj-lt"/>
                        </a:rPr>
                        <a:t>582</a:t>
                      </a:r>
                      <a:endParaRPr lang="ru-RU" dirty="0">
                        <a:latin typeface="+mj-lt"/>
                      </a:endParaRPr>
                    </a:p>
                  </a:txBody>
                  <a:tcPr marL="68580" marR="68580" marT="0" marB="0"/>
                </a:tc>
                <a:tc>
                  <a:txBody>
                    <a:bodyPr/>
                    <a:lstStyle/>
                    <a:p>
                      <a:pPr algn="ctr"/>
                      <a:r>
                        <a:rPr lang="ru-RU" dirty="0" smtClean="0">
                          <a:latin typeface="+mj-lt"/>
                        </a:rPr>
                        <a:t>581</a:t>
                      </a:r>
                      <a:endParaRPr lang="ru-RU" dirty="0">
                        <a:latin typeface="+mj-lt"/>
                      </a:endParaRPr>
                    </a:p>
                  </a:txBody>
                  <a:tcPr marL="68580" marR="68580" marT="0" marB="0"/>
                </a:tc>
                <a:tc>
                  <a:txBody>
                    <a:bodyPr/>
                    <a:lstStyle/>
                    <a:p>
                      <a:pPr algn="ctr"/>
                      <a:r>
                        <a:rPr lang="ru-RU" dirty="0" smtClean="0">
                          <a:latin typeface="+mj-lt"/>
                        </a:rPr>
                        <a:t>575</a:t>
                      </a:r>
                      <a:endParaRPr lang="ru-RU" dirty="0">
                        <a:latin typeface="+mj-lt"/>
                      </a:endParaRPr>
                    </a:p>
                  </a:txBody>
                  <a:tcPr marL="68580" marR="68580" marT="0" marB="0"/>
                </a:tc>
                <a:tc>
                  <a:txBody>
                    <a:bodyPr/>
                    <a:lstStyle/>
                    <a:p>
                      <a:pPr algn="ctr"/>
                      <a:r>
                        <a:rPr lang="ru-RU" dirty="0" smtClean="0">
                          <a:latin typeface="+mj-lt"/>
                        </a:rPr>
                        <a:t>565</a:t>
                      </a:r>
                      <a:endParaRPr lang="ru-RU" dirty="0">
                        <a:latin typeface="+mj-lt"/>
                      </a:endParaRPr>
                    </a:p>
                  </a:txBody>
                  <a:tcPr marL="68580" marR="68580" marT="0" marB="0"/>
                </a:tc>
                <a:extLst>
                  <a:ext uri="{0D108BD9-81ED-4DB2-BD59-A6C34878D82A}">
                    <a16:rowId xmlns:a16="http://schemas.microsoft.com/office/drawing/2014/main" xmlns="" val="10002"/>
                  </a:ext>
                </a:extLst>
              </a:tr>
              <a:tr h="370840">
                <a:tc>
                  <a:txBody>
                    <a:bodyPr/>
                    <a:lstStyle/>
                    <a:p>
                      <a:pPr algn="ctr">
                        <a:lnSpc>
                          <a:spcPct val="115000"/>
                        </a:lnSpc>
                        <a:spcAft>
                          <a:spcPts val="0"/>
                        </a:spcAft>
                      </a:pPr>
                      <a:r>
                        <a:rPr lang="en-US" sz="1800">
                          <a:effectLst/>
                          <a:latin typeface="Times New Roman"/>
                          <a:ea typeface="Calibri"/>
                          <a:cs typeface="Times New Roman"/>
                        </a:rPr>
                        <a:t>II</a:t>
                      </a:r>
                      <a:endParaRPr lang="ru-RU" sz="1400">
                        <a:effectLst/>
                        <a:latin typeface="Calibri"/>
                        <a:ea typeface="Calibri"/>
                        <a:cs typeface="Times New Roman"/>
                      </a:endParaRPr>
                    </a:p>
                  </a:txBody>
                  <a:tcPr marL="68580" marR="68580" marT="0" marB="0"/>
                </a:tc>
                <a:tc>
                  <a:txBody>
                    <a:bodyPr/>
                    <a:lstStyle/>
                    <a:p>
                      <a:pPr algn="ctr"/>
                      <a:r>
                        <a:rPr lang="ru-RU" dirty="0" smtClean="0">
                          <a:latin typeface="+mj-lt"/>
                        </a:rPr>
                        <a:t>593</a:t>
                      </a:r>
                      <a:endParaRPr lang="ru-RU" dirty="0">
                        <a:latin typeface="+mj-lt"/>
                      </a:endParaRPr>
                    </a:p>
                  </a:txBody>
                  <a:tcPr marL="68580" marR="68580" marT="0" marB="0"/>
                </a:tc>
                <a:tc>
                  <a:txBody>
                    <a:bodyPr/>
                    <a:lstStyle/>
                    <a:p>
                      <a:pPr algn="ctr"/>
                      <a:r>
                        <a:rPr lang="ru-RU" dirty="0" smtClean="0">
                          <a:latin typeface="+mj-lt"/>
                        </a:rPr>
                        <a:t>590</a:t>
                      </a:r>
                      <a:endParaRPr lang="ru-RU" dirty="0">
                        <a:latin typeface="+mj-lt"/>
                      </a:endParaRPr>
                    </a:p>
                  </a:txBody>
                  <a:tcPr marL="68580" marR="68580" marT="0" marB="0"/>
                </a:tc>
                <a:tc>
                  <a:txBody>
                    <a:bodyPr/>
                    <a:lstStyle/>
                    <a:p>
                      <a:pPr algn="ctr"/>
                      <a:r>
                        <a:rPr lang="ru-RU" dirty="0" smtClean="0">
                          <a:latin typeface="+mj-lt"/>
                        </a:rPr>
                        <a:t>566</a:t>
                      </a:r>
                      <a:endParaRPr lang="ru-RU" dirty="0">
                        <a:latin typeface="+mj-lt"/>
                      </a:endParaRPr>
                    </a:p>
                  </a:txBody>
                  <a:tcPr marL="68580" marR="68580" marT="0" marB="0"/>
                </a:tc>
                <a:tc>
                  <a:txBody>
                    <a:bodyPr/>
                    <a:lstStyle/>
                    <a:p>
                      <a:pPr algn="ctr"/>
                      <a:r>
                        <a:rPr lang="ru-RU" dirty="0" smtClean="0">
                          <a:latin typeface="+mj-lt"/>
                        </a:rPr>
                        <a:t>567</a:t>
                      </a:r>
                      <a:endParaRPr lang="ru-RU" dirty="0">
                        <a:latin typeface="+mj-lt"/>
                      </a:endParaRPr>
                    </a:p>
                  </a:txBody>
                  <a:tcPr marL="68580" marR="68580" marT="0" marB="0"/>
                </a:tc>
                <a:tc>
                  <a:txBody>
                    <a:bodyPr/>
                    <a:lstStyle/>
                    <a:p>
                      <a:pPr algn="ctr"/>
                      <a:r>
                        <a:rPr lang="ru-RU" dirty="0" smtClean="0">
                          <a:latin typeface="+mj-lt"/>
                        </a:rPr>
                        <a:t>574</a:t>
                      </a:r>
                      <a:endParaRPr lang="ru-RU" dirty="0">
                        <a:latin typeface="+mj-lt"/>
                      </a:endParaRPr>
                    </a:p>
                  </a:txBody>
                  <a:tcPr marL="68580" marR="68580" marT="0" marB="0"/>
                </a:tc>
                <a:tc>
                  <a:txBody>
                    <a:bodyPr/>
                    <a:lstStyle/>
                    <a:p>
                      <a:pPr algn="ctr"/>
                      <a:r>
                        <a:rPr lang="ru-RU" dirty="0" smtClean="0">
                          <a:latin typeface="+mj-lt"/>
                        </a:rPr>
                        <a:t>579</a:t>
                      </a:r>
                      <a:endParaRPr lang="ru-RU" dirty="0">
                        <a:latin typeface="+mj-lt"/>
                      </a:endParaRPr>
                    </a:p>
                  </a:txBody>
                  <a:tcPr marL="68580" marR="68580" marT="0" marB="0"/>
                </a:tc>
                <a:extLst>
                  <a:ext uri="{0D108BD9-81ED-4DB2-BD59-A6C34878D82A}">
                    <a16:rowId xmlns:a16="http://schemas.microsoft.com/office/drawing/2014/main" xmlns="" val="10003"/>
                  </a:ext>
                </a:extLst>
              </a:tr>
              <a:tr h="370840">
                <a:tc>
                  <a:txBody>
                    <a:bodyPr/>
                    <a:lstStyle/>
                    <a:p>
                      <a:pPr algn="ctr">
                        <a:lnSpc>
                          <a:spcPct val="115000"/>
                        </a:lnSpc>
                        <a:spcAft>
                          <a:spcPts val="0"/>
                        </a:spcAft>
                      </a:pPr>
                      <a:r>
                        <a:rPr lang="en-US" sz="1800">
                          <a:effectLst/>
                          <a:latin typeface="Times New Roman"/>
                          <a:ea typeface="Calibri"/>
                          <a:cs typeface="Times New Roman"/>
                        </a:rPr>
                        <a:t>III</a:t>
                      </a:r>
                      <a:endParaRPr lang="ru-RU" sz="1400">
                        <a:effectLst/>
                        <a:latin typeface="Calibri"/>
                        <a:ea typeface="Calibri"/>
                        <a:cs typeface="Times New Roman"/>
                      </a:endParaRPr>
                    </a:p>
                  </a:txBody>
                  <a:tcPr marL="68580" marR="68580" marT="0" marB="0"/>
                </a:tc>
                <a:tc>
                  <a:txBody>
                    <a:bodyPr/>
                    <a:lstStyle/>
                    <a:p>
                      <a:pPr algn="ctr"/>
                      <a:r>
                        <a:rPr lang="ru-RU" dirty="0" smtClean="0">
                          <a:latin typeface="+mj-lt"/>
                        </a:rPr>
                        <a:t>139</a:t>
                      </a:r>
                      <a:endParaRPr lang="ru-RU" dirty="0">
                        <a:latin typeface="+mj-lt"/>
                      </a:endParaRPr>
                    </a:p>
                  </a:txBody>
                  <a:tcPr marL="68580" marR="68580" marT="0" marB="0"/>
                </a:tc>
                <a:tc>
                  <a:txBody>
                    <a:bodyPr/>
                    <a:lstStyle/>
                    <a:p>
                      <a:pPr algn="ctr"/>
                      <a:r>
                        <a:rPr lang="ru-RU" dirty="0" smtClean="0">
                          <a:latin typeface="+mj-lt"/>
                        </a:rPr>
                        <a:t>141</a:t>
                      </a:r>
                      <a:endParaRPr lang="ru-RU" dirty="0">
                        <a:latin typeface="+mj-lt"/>
                      </a:endParaRPr>
                    </a:p>
                  </a:txBody>
                  <a:tcPr marL="68580" marR="68580" marT="0" marB="0"/>
                </a:tc>
                <a:tc>
                  <a:txBody>
                    <a:bodyPr/>
                    <a:lstStyle/>
                    <a:p>
                      <a:pPr algn="ctr"/>
                      <a:r>
                        <a:rPr lang="ru-RU" dirty="0" smtClean="0">
                          <a:latin typeface="+mj-lt"/>
                        </a:rPr>
                        <a:t>151</a:t>
                      </a:r>
                      <a:endParaRPr lang="ru-RU" dirty="0">
                        <a:latin typeface="+mj-lt"/>
                      </a:endParaRPr>
                    </a:p>
                  </a:txBody>
                  <a:tcPr marL="68580" marR="68580" marT="0" marB="0"/>
                </a:tc>
                <a:tc>
                  <a:txBody>
                    <a:bodyPr/>
                    <a:lstStyle/>
                    <a:p>
                      <a:pPr algn="ctr"/>
                      <a:r>
                        <a:rPr lang="ru-RU" dirty="0" smtClean="0">
                          <a:latin typeface="+mj-lt"/>
                        </a:rPr>
                        <a:t>151</a:t>
                      </a:r>
                      <a:endParaRPr lang="ru-RU" dirty="0">
                        <a:latin typeface="+mj-lt"/>
                      </a:endParaRPr>
                    </a:p>
                  </a:txBody>
                  <a:tcPr marL="68580" marR="68580" marT="0" marB="0"/>
                </a:tc>
                <a:tc>
                  <a:txBody>
                    <a:bodyPr/>
                    <a:lstStyle/>
                    <a:p>
                      <a:pPr algn="ctr"/>
                      <a:r>
                        <a:rPr lang="ru-RU" dirty="0" smtClean="0">
                          <a:latin typeface="+mj-lt"/>
                        </a:rPr>
                        <a:t>131</a:t>
                      </a:r>
                      <a:endParaRPr lang="ru-RU" dirty="0">
                        <a:latin typeface="+mj-lt"/>
                      </a:endParaRPr>
                    </a:p>
                  </a:txBody>
                  <a:tcPr marL="68580" marR="68580" marT="0" marB="0"/>
                </a:tc>
                <a:tc>
                  <a:txBody>
                    <a:bodyPr/>
                    <a:lstStyle/>
                    <a:p>
                      <a:pPr algn="ctr"/>
                      <a:r>
                        <a:rPr lang="ru-RU" dirty="0" smtClean="0">
                          <a:latin typeface="+mj-lt"/>
                        </a:rPr>
                        <a:t>132</a:t>
                      </a:r>
                      <a:endParaRPr lang="ru-RU" dirty="0">
                        <a:latin typeface="+mj-lt"/>
                      </a:endParaRPr>
                    </a:p>
                  </a:txBody>
                  <a:tcPr marL="68580" marR="68580" marT="0" marB="0"/>
                </a:tc>
                <a:extLst>
                  <a:ext uri="{0D108BD9-81ED-4DB2-BD59-A6C34878D82A}">
                    <a16:rowId xmlns:a16="http://schemas.microsoft.com/office/drawing/2014/main" xmlns="" val="10004"/>
                  </a:ext>
                </a:extLst>
              </a:tr>
              <a:tr h="370840">
                <a:tc>
                  <a:txBody>
                    <a:bodyPr/>
                    <a:lstStyle/>
                    <a:p>
                      <a:pPr algn="ctr">
                        <a:lnSpc>
                          <a:spcPct val="115000"/>
                        </a:lnSpc>
                        <a:spcAft>
                          <a:spcPts val="0"/>
                        </a:spcAft>
                      </a:pPr>
                      <a:r>
                        <a:rPr lang="ru-RU" sz="1800" dirty="0">
                          <a:effectLst/>
                          <a:latin typeface="Times New Roman"/>
                          <a:ea typeface="Calibri"/>
                          <a:cs typeface="Times New Roman"/>
                        </a:rPr>
                        <a:t>Всего:</a:t>
                      </a:r>
                      <a:endParaRPr lang="ru-RU" sz="1400" dirty="0">
                        <a:effectLst/>
                        <a:latin typeface="Calibri"/>
                        <a:ea typeface="Calibri"/>
                        <a:cs typeface="Times New Roman"/>
                      </a:endParaRPr>
                    </a:p>
                  </a:txBody>
                  <a:tcPr marL="68580" marR="68580" marT="0" marB="0"/>
                </a:tc>
                <a:tc>
                  <a:txBody>
                    <a:bodyPr/>
                    <a:lstStyle/>
                    <a:p>
                      <a:pPr algn="ctr"/>
                      <a:r>
                        <a:rPr lang="ru-RU" dirty="0" smtClean="0">
                          <a:latin typeface="+mj-lt"/>
                        </a:rPr>
                        <a:t>1322</a:t>
                      </a:r>
                      <a:endParaRPr lang="ru-RU" dirty="0">
                        <a:latin typeface="+mj-lt"/>
                      </a:endParaRPr>
                    </a:p>
                  </a:txBody>
                  <a:tcPr marL="68580" marR="68580" marT="0" marB="0"/>
                </a:tc>
                <a:tc>
                  <a:txBody>
                    <a:bodyPr/>
                    <a:lstStyle/>
                    <a:p>
                      <a:pPr algn="ctr"/>
                      <a:r>
                        <a:rPr lang="ru-RU" dirty="0" smtClean="0">
                          <a:latin typeface="+mj-lt"/>
                        </a:rPr>
                        <a:t>1318</a:t>
                      </a:r>
                      <a:endParaRPr lang="ru-RU" dirty="0">
                        <a:latin typeface="+mj-lt"/>
                      </a:endParaRPr>
                    </a:p>
                  </a:txBody>
                  <a:tcPr marL="68580" marR="68580" marT="0" marB="0"/>
                </a:tc>
                <a:tc>
                  <a:txBody>
                    <a:bodyPr/>
                    <a:lstStyle/>
                    <a:p>
                      <a:pPr algn="ctr"/>
                      <a:r>
                        <a:rPr lang="ru-RU" dirty="0" smtClean="0">
                          <a:latin typeface="+mj-lt"/>
                        </a:rPr>
                        <a:t>1299</a:t>
                      </a:r>
                      <a:endParaRPr lang="ru-RU" dirty="0">
                        <a:latin typeface="+mj-lt"/>
                      </a:endParaRPr>
                    </a:p>
                  </a:txBody>
                  <a:tcPr marL="68580" marR="68580" marT="0" marB="0"/>
                </a:tc>
                <a:tc>
                  <a:txBody>
                    <a:bodyPr/>
                    <a:lstStyle/>
                    <a:p>
                      <a:pPr algn="ctr"/>
                      <a:r>
                        <a:rPr lang="ru-RU" dirty="0" smtClean="0">
                          <a:latin typeface="+mj-lt"/>
                        </a:rPr>
                        <a:t>1299</a:t>
                      </a:r>
                      <a:endParaRPr lang="ru-RU" dirty="0">
                        <a:latin typeface="+mj-lt"/>
                      </a:endParaRPr>
                    </a:p>
                  </a:txBody>
                  <a:tcPr marL="68580" marR="68580" marT="0" marB="0"/>
                </a:tc>
                <a:tc>
                  <a:txBody>
                    <a:bodyPr/>
                    <a:lstStyle/>
                    <a:p>
                      <a:pPr algn="ctr"/>
                      <a:r>
                        <a:rPr lang="ru-RU" dirty="0" smtClean="0">
                          <a:latin typeface="+mj-lt"/>
                        </a:rPr>
                        <a:t>1280</a:t>
                      </a:r>
                      <a:endParaRPr lang="ru-RU" dirty="0">
                        <a:latin typeface="+mj-lt"/>
                      </a:endParaRPr>
                    </a:p>
                  </a:txBody>
                  <a:tcPr marL="68580" marR="68580" marT="0" marB="0"/>
                </a:tc>
                <a:tc>
                  <a:txBody>
                    <a:bodyPr/>
                    <a:lstStyle/>
                    <a:p>
                      <a:pPr algn="ctr"/>
                      <a:r>
                        <a:rPr lang="ru-RU" dirty="0" smtClean="0">
                          <a:latin typeface="+mj-lt"/>
                        </a:rPr>
                        <a:t>1276</a:t>
                      </a:r>
                      <a:endParaRPr lang="ru-RU" dirty="0">
                        <a:latin typeface="+mj-lt"/>
                      </a:endParaRPr>
                    </a:p>
                  </a:txBody>
                  <a:tcPr marL="68580" marR="68580" marT="0" marB="0"/>
                </a:tc>
                <a:extLst>
                  <a:ext uri="{0D108BD9-81ED-4DB2-BD59-A6C34878D82A}">
                    <a16:rowId xmlns:a16="http://schemas.microsoft.com/office/drawing/2014/main" xmlns="" val="10005"/>
                  </a:ext>
                </a:extLst>
              </a:tr>
              <a:tr h="370840">
                <a:tc>
                  <a:txBody>
                    <a:bodyPr/>
                    <a:lstStyle/>
                    <a:p>
                      <a:pPr algn="ctr">
                        <a:lnSpc>
                          <a:spcPct val="115000"/>
                        </a:lnSpc>
                        <a:spcAft>
                          <a:spcPts val="0"/>
                        </a:spcAft>
                      </a:pPr>
                      <a:r>
                        <a:rPr lang="ru-RU" sz="1800"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Прибыло</a:t>
                      </a:r>
                      <a:endParaRPr lang="ru-RU" sz="1400" dirty="0">
                        <a:effectLst/>
                        <a:latin typeface="+mj-lt"/>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Выбыло</a:t>
                      </a:r>
                      <a:endParaRPr lang="ru-RU" sz="1400" dirty="0">
                        <a:effectLst/>
                        <a:latin typeface="+mj-lt"/>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Прибыло</a:t>
                      </a:r>
                      <a:endParaRPr lang="ru-RU" sz="1400" dirty="0">
                        <a:effectLst/>
                        <a:latin typeface="+mj-lt"/>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Выбыло</a:t>
                      </a:r>
                      <a:endParaRPr lang="ru-RU" sz="1400" dirty="0">
                        <a:effectLst/>
                        <a:latin typeface="+mj-lt"/>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Прибыло</a:t>
                      </a:r>
                      <a:endParaRPr lang="ru-RU" sz="1400" dirty="0">
                        <a:effectLst/>
                        <a:latin typeface="+mj-lt"/>
                        <a:ea typeface="Calibri"/>
                        <a:cs typeface="Times New Roman"/>
                      </a:endParaRPr>
                    </a:p>
                  </a:txBody>
                  <a:tcPr marL="68580" marR="68580" marT="0" marB="0"/>
                </a:tc>
                <a:tc>
                  <a:txBody>
                    <a:bodyPr/>
                    <a:lstStyle/>
                    <a:p>
                      <a:pPr algn="ctr">
                        <a:lnSpc>
                          <a:spcPct val="115000"/>
                        </a:lnSpc>
                        <a:spcAft>
                          <a:spcPts val="0"/>
                        </a:spcAft>
                      </a:pPr>
                      <a:r>
                        <a:rPr lang="ru-RU" sz="1100" b="1" dirty="0">
                          <a:effectLst/>
                          <a:latin typeface="+mj-lt"/>
                          <a:ea typeface="Calibri"/>
                          <a:cs typeface="Times New Roman"/>
                        </a:rPr>
                        <a:t>Выбыло</a:t>
                      </a:r>
                      <a:endParaRPr lang="ru-RU"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gn="ctr">
                        <a:lnSpc>
                          <a:spcPct val="115000"/>
                        </a:lnSpc>
                        <a:spcAft>
                          <a:spcPts val="0"/>
                        </a:spcAft>
                      </a:pPr>
                      <a:r>
                        <a:rPr lang="ru-RU" sz="1800"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tc>
                <a:tc>
                  <a:txBody>
                    <a:bodyPr/>
                    <a:lstStyle/>
                    <a:p>
                      <a:pPr algn="ctr"/>
                      <a:r>
                        <a:rPr lang="ru-RU" dirty="0" smtClean="0">
                          <a:latin typeface="+mj-lt"/>
                        </a:rPr>
                        <a:t>23</a:t>
                      </a:r>
                      <a:endParaRPr lang="ru-RU" dirty="0">
                        <a:latin typeface="+mj-lt"/>
                      </a:endParaRPr>
                    </a:p>
                  </a:txBody>
                  <a:tcPr marL="68580" marR="68580" marT="0" marB="0"/>
                </a:tc>
                <a:tc>
                  <a:txBody>
                    <a:bodyPr/>
                    <a:lstStyle/>
                    <a:p>
                      <a:pPr algn="ctr"/>
                      <a:r>
                        <a:rPr lang="ru-RU" dirty="0" smtClean="0">
                          <a:latin typeface="+mj-lt"/>
                        </a:rPr>
                        <a:t>27</a:t>
                      </a:r>
                      <a:endParaRPr lang="ru-RU" dirty="0">
                        <a:latin typeface="+mj-lt"/>
                      </a:endParaRPr>
                    </a:p>
                  </a:txBody>
                  <a:tcPr marL="68580" marR="68580" marT="0" marB="0"/>
                </a:tc>
                <a:tc>
                  <a:txBody>
                    <a:bodyPr/>
                    <a:lstStyle/>
                    <a:p>
                      <a:pPr algn="ctr"/>
                      <a:r>
                        <a:rPr lang="ru-RU" dirty="0" smtClean="0">
                          <a:latin typeface="+mj-lt"/>
                        </a:rPr>
                        <a:t>26</a:t>
                      </a:r>
                      <a:endParaRPr lang="ru-RU" dirty="0">
                        <a:latin typeface="+mj-lt"/>
                      </a:endParaRPr>
                    </a:p>
                  </a:txBody>
                  <a:tcPr marL="68580" marR="68580" marT="0" marB="0"/>
                </a:tc>
                <a:tc>
                  <a:txBody>
                    <a:bodyPr/>
                    <a:lstStyle/>
                    <a:p>
                      <a:pPr algn="ctr"/>
                      <a:r>
                        <a:rPr lang="ru-RU" dirty="0" smtClean="0">
                          <a:latin typeface="+mj-lt"/>
                        </a:rPr>
                        <a:t>26</a:t>
                      </a:r>
                      <a:endParaRPr lang="ru-RU" dirty="0">
                        <a:latin typeface="+mj-lt"/>
                      </a:endParaRPr>
                    </a:p>
                  </a:txBody>
                  <a:tcPr marL="68580" marR="68580" marT="0" marB="0"/>
                </a:tc>
                <a:tc>
                  <a:txBody>
                    <a:bodyPr/>
                    <a:lstStyle/>
                    <a:p>
                      <a:pPr algn="ctr"/>
                      <a:r>
                        <a:rPr lang="ru-RU" dirty="0" smtClean="0">
                          <a:latin typeface="+mj-lt"/>
                        </a:rPr>
                        <a:t>30</a:t>
                      </a:r>
                      <a:endParaRPr lang="ru-RU" dirty="0">
                        <a:latin typeface="+mj-lt"/>
                      </a:endParaRPr>
                    </a:p>
                  </a:txBody>
                  <a:tcPr marL="68580" marR="68580" marT="0" marB="0"/>
                </a:tc>
                <a:tc>
                  <a:txBody>
                    <a:bodyPr/>
                    <a:lstStyle/>
                    <a:p>
                      <a:pPr algn="ctr"/>
                      <a:r>
                        <a:rPr lang="ru-RU" dirty="0" smtClean="0">
                          <a:latin typeface="+mj-lt"/>
                        </a:rPr>
                        <a:t>33</a:t>
                      </a:r>
                      <a:endParaRPr lang="ru-RU" dirty="0">
                        <a:latin typeface="+mj-lt"/>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685773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89783035"/>
              </p:ext>
            </p:extLst>
          </p:nvPr>
        </p:nvGraphicFramePr>
        <p:xfrm>
          <a:off x="467544" y="1988840"/>
          <a:ext cx="8352927" cy="4207578"/>
        </p:xfrm>
        <a:graphic>
          <a:graphicData uri="http://schemas.openxmlformats.org/drawingml/2006/table">
            <a:tbl>
              <a:tblPr firstRow="1" firstCol="1" bandRow="1"/>
              <a:tblGrid>
                <a:gridCol w="346727">
                  <a:extLst>
                    <a:ext uri="{9D8B030D-6E8A-4147-A177-3AD203B41FA5}">
                      <a16:colId xmlns:a16="http://schemas.microsoft.com/office/drawing/2014/main" xmlns="" val="20000"/>
                    </a:ext>
                  </a:extLst>
                </a:gridCol>
                <a:gridCol w="688817">
                  <a:extLst>
                    <a:ext uri="{9D8B030D-6E8A-4147-A177-3AD203B41FA5}">
                      <a16:colId xmlns:a16="http://schemas.microsoft.com/office/drawing/2014/main" xmlns="" val="20001"/>
                    </a:ext>
                  </a:extLst>
                </a:gridCol>
                <a:gridCol w="454073">
                  <a:extLst>
                    <a:ext uri="{9D8B030D-6E8A-4147-A177-3AD203B41FA5}">
                      <a16:colId xmlns:a16="http://schemas.microsoft.com/office/drawing/2014/main" xmlns="" val="20002"/>
                    </a:ext>
                  </a:extLst>
                </a:gridCol>
                <a:gridCol w="454073">
                  <a:extLst>
                    <a:ext uri="{9D8B030D-6E8A-4147-A177-3AD203B41FA5}">
                      <a16:colId xmlns:a16="http://schemas.microsoft.com/office/drawing/2014/main" xmlns="" val="20003"/>
                    </a:ext>
                  </a:extLst>
                </a:gridCol>
                <a:gridCol w="524197">
                  <a:extLst>
                    <a:ext uri="{9D8B030D-6E8A-4147-A177-3AD203B41FA5}">
                      <a16:colId xmlns:a16="http://schemas.microsoft.com/office/drawing/2014/main" xmlns="" val="20004"/>
                    </a:ext>
                  </a:extLst>
                </a:gridCol>
                <a:gridCol w="634607">
                  <a:extLst>
                    <a:ext uri="{9D8B030D-6E8A-4147-A177-3AD203B41FA5}">
                      <a16:colId xmlns:a16="http://schemas.microsoft.com/office/drawing/2014/main" xmlns="" val="20005"/>
                    </a:ext>
                  </a:extLst>
                </a:gridCol>
                <a:gridCol w="423238">
                  <a:extLst>
                    <a:ext uri="{9D8B030D-6E8A-4147-A177-3AD203B41FA5}">
                      <a16:colId xmlns:a16="http://schemas.microsoft.com/office/drawing/2014/main" xmlns="" val="20006"/>
                    </a:ext>
                  </a:extLst>
                </a:gridCol>
                <a:gridCol w="566969">
                  <a:extLst>
                    <a:ext uri="{9D8B030D-6E8A-4147-A177-3AD203B41FA5}">
                      <a16:colId xmlns:a16="http://schemas.microsoft.com/office/drawing/2014/main" xmlns="" val="20007"/>
                    </a:ext>
                  </a:extLst>
                </a:gridCol>
                <a:gridCol w="566969">
                  <a:extLst>
                    <a:ext uri="{9D8B030D-6E8A-4147-A177-3AD203B41FA5}">
                      <a16:colId xmlns:a16="http://schemas.microsoft.com/office/drawing/2014/main" xmlns="" val="20008"/>
                    </a:ext>
                  </a:extLst>
                </a:gridCol>
                <a:gridCol w="493362">
                  <a:extLst>
                    <a:ext uri="{9D8B030D-6E8A-4147-A177-3AD203B41FA5}">
                      <a16:colId xmlns:a16="http://schemas.microsoft.com/office/drawing/2014/main" xmlns="" val="20009"/>
                    </a:ext>
                  </a:extLst>
                </a:gridCol>
                <a:gridCol w="423238">
                  <a:extLst>
                    <a:ext uri="{9D8B030D-6E8A-4147-A177-3AD203B41FA5}">
                      <a16:colId xmlns:a16="http://schemas.microsoft.com/office/drawing/2014/main" xmlns="" val="20010"/>
                    </a:ext>
                  </a:extLst>
                </a:gridCol>
                <a:gridCol w="493362">
                  <a:extLst>
                    <a:ext uri="{9D8B030D-6E8A-4147-A177-3AD203B41FA5}">
                      <a16:colId xmlns:a16="http://schemas.microsoft.com/office/drawing/2014/main" xmlns="" val="20011"/>
                    </a:ext>
                  </a:extLst>
                </a:gridCol>
                <a:gridCol w="493362">
                  <a:extLst>
                    <a:ext uri="{9D8B030D-6E8A-4147-A177-3AD203B41FA5}">
                      <a16:colId xmlns:a16="http://schemas.microsoft.com/office/drawing/2014/main" xmlns="" val="20012"/>
                    </a:ext>
                  </a:extLst>
                </a:gridCol>
                <a:gridCol w="423238">
                  <a:extLst>
                    <a:ext uri="{9D8B030D-6E8A-4147-A177-3AD203B41FA5}">
                      <a16:colId xmlns:a16="http://schemas.microsoft.com/office/drawing/2014/main" xmlns="" val="20013"/>
                    </a:ext>
                  </a:extLst>
                </a:gridCol>
                <a:gridCol w="405831">
                  <a:extLst>
                    <a:ext uri="{9D8B030D-6E8A-4147-A177-3AD203B41FA5}">
                      <a16:colId xmlns:a16="http://schemas.microsoft.com/office/drawing/2014/main" xmlns="" val="20014"/>
                    </a:ext>
                  </a:extLst>
                </a:gridCol>
                <a:gridCol w="405831">
                  <a:extLst>
                    <a:ext uri="{9D8B030D-6E8A-4147-A177-3AD203B41FA5}">
                      <a16:colId xmlns:a16="http://schemas.microsoft.com/office/drawing/2014/main" xmlns="" val="20015"/>
                    </a:ext>
                  </a:extLst>
                </a:gridCol>
                <a:gridCol w="555033">
                  <a:extLst>
                    <a:ext uri="{9D8B030D-6E8A-4147-A177-3AD203B41FA5}">
                      <a16:colId xmlns:a16="http://schemas.microsoft.com/office/drawing/2014/main" xmlns="" val="20016"/>
                    </a:ext>
                  </a:extLst>
                </a:gridCol>
              </a:tblGrid>
              <a:tr h="558425">
                <a:tc rowSpan="2">
                  <a:txBody>
                    <a:bodyPr/>
                    <a:lstStyle/>
                    <a:p>
                      <a:pPr algn="just">
                        <a:lnSpc>
                          <a:spcPct val="115000"/>
                        </a:lnSpc>
                        <a:spcAft>
                          <a:spcPts val="0"/>
                        </a:spcAft>
                      </a:pPr>
                      <a:r>
                        <a:rPr lang="ru-RU" sz="1400" dirty="0">
                          <a:effectLst/>
                          <a:latin typeface="Times New Roman"/>
                          <a:ea typeface="Calibri"/>
                          <a:cs typeface="Times New Roman"/>
                        </a:rPr>
                        <a:t>№</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400" dirty="0">
                          <a:effectLst/>
                          <a:latin typeface="Times New Roman"/>
                          <a:ea typeface="Calibri"/>
                          <a:cs typeface="Times New Roman"/>
                        </a:rPr>
                        <a:t>Кол-во учащихся</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ru-RU" sz="1400" dirty="0">
                          <a:effectLst/>
                          <a:latin typeface="Times New Roman"/>
                          <a:ea typeface="Calibri"/>
                          <a:cs typeface="Times New Roman"/>
                        </a:rPr>
                        <a:t>Неполная семья</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just">
                        <a:lnSpc>
                          <a:spcPct val="115000"/>
                        </a:lnSpc>
                        <a:spcAft>
                          <a:spcPts val="0"/>
                        </a:spcAft>
                      </a:pPr>
                      <a:r>
                        <a:rPr lang="ru-RU" sz="1400" dirty="0">
                          <a:effectLst/>
                          <a:latin typeface="Times New Roman"/>
                          <a:ea typeface="Calibri"/>
                          <a:cs typeface="Times New Roman"/>
                        </a:rPr>
                        <a:t>Кол-во много</a:t>
                      </a:r>
                      <a:endParaRPr lang="ru-RU" sz="1400" dirty="0">
                        <a:effectLst/>
                        <a:latin typeface="Calibri"/>
                        <a:ea typeface="Calibri"/>
                        <a:cs typeface="Times New Roman"/>
                      </a:endParaRPr>
                    </a:p>
                    <a:p>
                      <a:pPr algn="just">
                        <a:lnSpc>
                          <a:spcPct val="115000"/>
                        </a:lnSpc>
                        <a:spcAft>
                          <a:spcPts val="0"/>
                        </a:spcAft>
                      </a:pPr>
                      <a:r>
                        <a:rPr lang="ru-RU" sz="1400" dirty="0" err="1">
                          <a:effectLst/>
                          <a:latin typeface="Times New Roman"/>
                          <a:ea typeface="Calibri"/>
                          <a:cs typeface="Times New Roman"/>
                        </a:rPr>
                        <a:t>детных</a:t>
                      </a:r>
                      <a:r>
                        <a:rPr lang="ru-RU" sz="1400" dirty="0">
                          <a:effectLst/>
                          <a:latin typeface="Times New Roman"/>
                          <a:ea typeface="Calibri"/>
                          <a:cs typeface="Times New Roman"/>
                        </a:rPr>
                        <a:t> семей</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400" dirty="0">
                          <a:effectLst/>
                          <a:latin typeface="Times New Roman"/>
                          <a:ea typeface="Calibri"/>
                          <a:cs typeface="Times New Roman"/>
                        </a:rPr>
                        <a:t>Кол-во мало</a:t>
                      </a:r>
                      <a:endParaRPr lang="ru-RU" sz="1400" dirty="0">
                        <a:effectLst/>
                        <a:latin typeface="Calibri"/>
                        <a:ea typeface="Calibri"/>
                        <a:cs typeface="Times New Roman"/>
                      </a:endParaRPr>
                    </a:p>
                    <a:p>
                      <a:pPr algn="just">
                        <a:lnSpc>
                          <a:spcPct val="115000"/>
                        </a:lnSpc>
                        <a:spcAft>
                          <a:spcPts val="0"/>
                        </a:spcAft>
                      </a:pPr>
                      <a:r>
                        <a:rPr lang="ru-RU" sz="1400" dirty="0">
                          <a:effectLst/>
                          <a:latin typeface="Times New Roman"/>
                          <a:ea typeface="Calibri"/>
                          <a:cs typeface="Times New Roman"/>
                        </a:rPr>
                        <a:t>обеспечен. семей</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r>
                        <a:rPr lang="ru-RU" sz="1400" dirty="0">
                          <a:effectLst/>
                          <a:latin typeface="Times New Roman"/>
                          <a:ea typeface="Calibri"/>
                          <a:cs typeface="Times New Roman"/>
                        </a:rPr>
                        <a:t>Кол-во неблагополучных семей, состоящих:</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just">
                        <a:lnSpc>
                          <a:spcPct val="115000"/>
                        </a:lnSpc>
                        <a:spcAft>
                          <a:spcPts val="0"/>
                        </a:spcAft>
                      </a:pPr>
                      <a:r>
                        <a:rPr lang="ru-RU" sz="1400" dirty="0">
                          <a:effectLst/>
                          <a:latin typeface="Times New Roman"/>
                          <a:ea typeface="Calibri"/>
                          <a:cs typeface="Times New Roman"/>
                        </a:rPr>
                        <a:t>Кол-во опека</a:t>
                      </a:r>
                      <a:endParaRPr lang="ru-RU" sz="1400" dirty="0">
                        <a:effectLst/>
                        <a:latin typeface="Calibri"/>
                        <a:ea typeface="Calibri"/>
                        <a:cs typeface="Times New Roman"/>
                      </a:endParaRPr>
                    </a:p>
                    <a:p>
                      <a:pPr algn="just">
                        <a:lnSpc>
                          <a:spcPct val="115000"/>
                        </a:lnSpc>
                        <a:spcAft>
                          <a:spcPts val="0"/>
                        </a:spcAft>
                      </a:pPr>
                      <a:r>
                        <a:rPr lang="ru-RU" sz="1400" dirty="0" err="1">
                          <a:effectLst/>
                          <a:latin typeface="Times New Roman"/>
                          <a:ea typeface="Calibri"/>
                          <a:cs typeface="Times New Roman"/>
                        </a:rPr>
                        <a:t>емых</a:t>
                      </a:r>
                      <a:r>
                        <a:rPr lang="ru-RU" sz="1400" dirty="0">
                          <a:effectLst/>
                          <a:latin typeface="Times New Roman"/>
                          <a:ea typeface="Calibri"/>
                          <a:cs typeface="Times New Roman"/>
                        </a:rPr>
                        <a:t> детей</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400" dirty="0">
                          <a:effectLst/>
                          <a:latin typeface="Times New Roman"/>
                          <a:ea typeface="Calibri"/>
                          <a:cs typeface="Times New Roman"/>
                        </a:rPr>
                        <a:t>Кол-во детей сирот</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400" dirty="0">
                          <a:effectLst/>
                          <a:latin typeface="Times New Roman"/>
                          <a:ea typeface="Calibri"/>
                          <a:cs typeface="Times New Roman"/>
                        </a:rPr>
                        <a:t>Кол-во </a:t>
                      </a:r>
                      <a:endParaRPr lang="ru-RU" sz="1400" dirty="0">
                        <a:effectLst/>
                        <a:latin typeface="Calibri"/>
                        <a:ea typeface="Calibri"/>
                        <a:cs typeface="Times New Roman"/>
                      </a:endParaRPr>
                    </a:p>
                    <a:p>
                      <a:pPr algn="just">
                        <a:lnSpc>
                          <a:spcPct val="115000"/>
                        </a:lnSpc>
                        <a:spcAft>
                          <a:spcPts val="0"/>
                        </a:spcAft>
                      </a:pPr>
                      <a:r>
                        <a:rPr lang="ru-RU" sz="1400" dirty="0">
                          <a:effectLst/>
                          <a:latin typeface="Times New Roman"/>
                          <a:ea typeface="Calibri"/>
                          <a:cs typeface="Times New Roman"/>
                        </a:rPr>
                        <a:t>детей </a:t>
                      </a:r>
                      <a:r>
                        <a:rPr lang="ru-RU" sz="1400" dirty="0" err="1">
                          <a:effectLst/>
                          <a:latin typeface="Times New Roman"/>
                          <a:ea typeface="Calibri"/>
                          <a:cs typeface="Times New Roman"/>
                        </a:rPr>
                        <a:t>инвали</a:t>
                      </a:r>
                      <a:endParaRPr lang="ru-RU" sz="1400" dirty="0">
                        <a:effectLst/>
                        <a:latin typeface="Calibri"/>
                        <a:ea typeface="Calibri"/>
                        <a:cs typeface="Times New Roman"/>
                      </a:endParaRPr>
                    </a:p>
                    <a:p>
                      <a:pPr algn="just">
                        <a:lnSpc>
                          <a:spcPct val="115000"/>
                        </a:lnSpc>
                        <a:spcAft>
                          <a:spcPts val="0"/>
                        </a:spcAft>
                      </a:pPr>
                      <a:r>
                        <a:rPr lang="ru-RU" sz="1400" dirty="0" err="1">
                          <a:effectLst/>
                          <a:latin typeface="Times New Roman"/>
                          <a:ea typeface="Calibri"/>
                          <a:cs typeface="Times New Roman"/>
                        </a:rPr>
                        <a:t>дов</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ru-RU" sz="1400" dirty="0">
                          <a:effectLst/>
                          <a:latin typeface="Times New Roman"/>
                          <a:ea typeface="Calibri"/>
                          <a:cs typeface="Times New Roman"/>
                        </a:rPr>
                        <a:t>Кол-во детей </a:t>
                      </a:r>
                      <a:endParaRPr lang="ru-RU" sz="1400" dirty="0">
                        <a:effectLst/>
                        <a:latin typeface="Calibri"/>
                        <a:ea typeface="Calibri"/>
                        <a:cs typeface="Times New Roman"/>
                      </a:endParaRPr>
                    </a:p>
                    <a:p>
                      <a:pPr algn="just">
                        <a:lnSpc>
                          <a:spcPct val="115000"/>
                        </a:lnSpc>
                        <a:spcAft>
                          <a:spcPts val="0"/>
                        </a:spcAft>
                      </a:pPr>
                      <a:r>
                        <a:rPr lang="ru-RU" sz="1400" dirty="0">
                          <a:effectLst/>
                          <a:latin typeface="Times New Roman"/>
                          <a:ea typeface="Calibri"/>
                          <a:cs typeface="Times New Roman"/>
                        </a:rPr>
                        <a:t>с ОВЗ</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r>
                        <a:rPr lang="ru-RU" sz="1400" dirty="0">
                          <a:effectLst/>
                          <a:latin typeface="Times New Roman"/>
                          <a:ea typeface="Calibri"/>
                          <a:cs typeface="Times New Roman"/>
                        </a:rPr>
                        <a:t>Кол-во детей, состоящих:</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just">
                        <a:lnSpc>
                          <a:spcPct val="115000"/>
                        </a:lnSpc>
                        <a:spcAft>
                          <a:spcPts val="0"/>
                        </a:spcAft>
                      </a:pPr>
                      <a:r>
                        <a:rPr lang="ru-RU" sz="1400">
                          <a:effectLst/>
                          <a:latin typeface="Times New Roman"/>
                          <a:ea typeface="Calibri"/>
                          <a:cs typeface="Times New Roman"/>
                        </a:rPr>
                        <a:t>Дети группы риска</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67451">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ru-RU" sz="1400">
                          <a:effectLst/>
                          <a:latin typeface="Times New Roman"/>
                          <a:ea typeface="Calibri"/>
                          <a:cs typeface="Times New Roman"/>
                        </a:rPr>
                        <a:t>Одна мама</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Один папа</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ru-RU" sz="1400">
                          <a:effectLst/>
                          <a:latin typeface="Times New Roman"/>
                          <a:ea typeface="Calibri"/>
                          <a:cs typeface="Times New Roman"/>
                        </a:rPr>
                        <a:t>На учете ВШУ</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На учете ОДН</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Семьи, состоящих в банке данных  СОП</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ru-RU" sz="1400" dirty="0">
                          <a:effectLst/>
                          <a:latin typeface="Times New Roman"/>
                          <a:ea typeface="Calibri"/>
                          <a:cs typeface="Times New Roman"/>
                        </a:rPr>
                        <a:t>На учете ВШУ</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effectLst/>
                          <a:latin typeface="Times New Roman"/>
                          <a:ea typeface="Calibri"/>
                          <a:cs typeface="Times New Roman"/>
                        </a:rPr>
                        <a:t>На учете ОДН</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effectLst/>
                          <a:latin typeface="Times New Roman"/>
                          <a:ea typeface="Calibri"/>
                          <a:cs typeface="Times New Roman"/>
                        </a:rPr>
                        <a:t>Дети, состоящие в банке  данных СОП</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527118">
                <a:tc>
                  <a:txBody>
                    <a:bodyPr/>
                    <a:lstStyle/>
                    <a:p>
                      <a:pPr algn="just">
                        <a:lnSpc>
                          <a:spcPct val="115000"/>
                        </a:lnSpc>
                        <a:spcAft>
                          <a:spcPts val="0"/>
                        </a:spcAft>
                      </a:pPr>
                      <a:r>
                        <a:rPr lang="ru-RU" sz="1400">
                          <a:effectLst/>
                          <a:latin typeface="Times New Roman"/>
                          <a:ea typeface="Calibri"/>
                          <a:cs typeface="Times New Roman"/>
                        </a:rPr>
                        <a:t> </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1299</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211</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14</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171</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141</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7</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7</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5</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23</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0</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20</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29</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7</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5</a:t>
                      </a:r>
                      <a:endParaRPr lang="ru-RU" sz="140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smtClean="0">
                          <a:effectLst/>
                          <a:latin typeface="Times New Roman"/>
                          <a:ea typeface="Calibri"/>
                          <a:cs typeface="Times New Roman"/>
                        </a:rPr>
                        <a:t>3</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effectLst/>
                          <a:latin typeface="Times New Roman"/>
                          <a:ea typeface="Calibri"/>
                          <a:cs typeface="Times New Roman"/>
                        </a:rPr>
                        <a:t>0</a:t>
                      </a:r>
                      <a:endParaRPr lang="ru-RU" sz="1400" dirty="0">
                        <a:effectLst/>
                        <a:latin typeface="Calibri"/>
                        <a:ea typeface="Calibri"/>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Заголовок 2"/>
          <p:cNvSpPr>
            <a:spLocks noGrp="1"/>
          </p:cNvSpPr>
          <p:nvPr>
            <p:ph type="title"/>
          </p:nvPr>
        </p:nvSpPr>
        <p:spPr/>
        <p:txBody>
          <a:bodyPr>
            <a:normAutofit fontScale="90000"/>
          </a:bodyPr>
          <a:lstStyle/>
          <a:p>
            <a:r>
              <a:rPr lang="ru-RU" dirty="0" smtClean="0"/>
              <a:t>Социальный статус детей и семей разнообразен</a:t>
            </a:r>
            <a:endParaRPr lang="ru-RU" dirty="0"/>
          </a:p>
        </p:txBody>
      </p:sp>
    </p:spTree>
    <p:extLst>
      <p:ext uri="{BB962C8B-B14F-4D97-AF65-F5344CB8AC3E}">
        <p14:creationId xmlns:p14="http://schemas.microsoft.com/office/powerpoint/2010/main" val="331797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772816"/>
            <a:ext cx="7408862" cy="3451225"/>
          </a:xfrm>
        </p:spPr>
        <p:txBody>
          <a:bodyPr/>
          <a:lstStyle/>
          <a:p>
            <a:r>
              <a:rPr lang="ru-RU" dirty="0"/>
              <a:t>Деятельность МБОУ г</a:t>
            </a:r>
            <a:r>
              <a:rPr lang="ru-RU" dirty="0" smtClean="0"/>
              <a:t>. Иркутска </a:t>
            </a:r>
            <a:r>
              <a:rPr lang="ru-RU" dirty="0"/>
              <a:t>СОШ №80 </a:t>
            </a:r>
            <a:r>
              <a:rPr lang="ru-RU" dirty="0" smtClean="0"/>
              <a:t>(далее </a:t>
            </a:r>
            <a:r>
              <a:rPr lang="ru-RU" dirty="0"/>
              <a:t>Школа) осуществляется в соответствии с законодательством Российской Федерации в области образования и Уставом Школы. Образовательная деятельность   осуществляется согласно Лицензии на право ведения образовательной деятельности (Лицензия №8514 от 09.11.2015 года), свидетельства об аккредитации серия 38А01 № 0001023, выданного 24.12.2015 года Службой по контролю и надзору в сфере образования Иркутской области.</a:t>
            </a:r>
          </a:p>
        </p:txBody>
      </p:sp>
      <p:sp>
        <p:nvSpPr>
          <p:cNvPr id="3" name="Заголовок 2"/>
          <p:cNvSpPr>
            <a:spLocks noGrp="1"/>
          </p:cNvSpPr>
          <p:nvPr>
            <p:ph type="title"/>
          </p:nvPr>
        </p:nvSpPr>
        <p:spPr/>
        <p:txBody>
          <a:bodyPr/>
          <a:lstStyle/>
          <a:p>
            <a:r>
              <a:rPr lang="ru-RU" sz="3200" dirty="0" smtClean="0"/>
              <a:t>Организационно-правовое обеспечение </a:t>
            </a:r>
            <a:r>
              <a:rPr lang="ru-RU" sz="3200" dirty="0"/>
              <a:t>образовательной деятельности </a:t>
            </a:r>
          </a:p>
        </p:txBody>
      </p:sp>
    </p:spTree>
    <p:extLst>
      <p:ext uri="{BB962C8B-B14F-4D97-AF65-F5344CB8AC3E}">
        <p14:creationId xmlns:p14="http://schemas.microsoft.com/office/powerpoint/2010/main" val="2414631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70984039"/>
              </p:ext>
            </p:extLst>
          </p:nvPr>
        </p:nvGraphicFramePr>
        <p:xfrm>
          <a:off x="755577" y="1772816"/>
          <a:ext cx="7992888" cy="4358225"/>
        </p:xfrm>
        <a:graphic>
          <a:graphicData uri="http://schemas.openxmlformats.org/drawingml/2006/table">
            <a:tbl>
              <a:tblPr firstRow="1" firstCol="1" bandRow="1"/>
              <a:tblGrid>
                <a:gridCol w="2808311">
                  <a:extLst>
                    <a:ext uri="{9D8B030D-6E8A-4147-A177-3AD203B41FA5}">
                      <a16:colId xmlns:a16="http://schemas.microsoft.com/office/drawing/2014/main" xmlns="" val="4137792020"/>
                    </a:ext>
                  </a:extLst>
                </a:gridCol>
                <a:gridCol w="1728192">
                  <a:extLst>
                    <a:ext uri="{9D8B030D-6E8A-4147-A177-3AD203B41FA5}">
                      <a16:colId xmlns:a16="http://schemas.microsoft.com/office/drawing/2014/main" xmlns="" val="3002142066"/>
                    </a:ext>
                  </a:extLst>
                </a:gridCol>
                <a:gridCol w="1872208">
                  <a:extLst>
                    <a:ext uri="{9D8B030D-6E8A-4147-A177-3AD203B41FA5}">
                      <a16:colId xmlns:a16="http://schemas.microsoft.com/office/drawing/2014/main" xmlns="" val="2854359739"/>
                    </a:ext>
                  </a:extLst>
                </a:gridCol>
                <a:gridCol w="1584177">
                  <a:extLst>
                    <a:ext uri="{9D8B030D-6E8A-4147-A177-3AD203B41FA5}">
                      <a16:colId xmlns:a16="http://schemas.microsoft.com/office/drawing/2014/main" xmlns="" val="3152906533"/>
                    </a:ext>
                  </a:extLst>
                </a:gridCol>
              </a:tblGrid>
              <a:tr h="329648">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201</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-20</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2020-2021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202</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-202</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9240775"/>
                  </a:ext>
                </a:extLst>
              </a:tr>
              <a:tr h="296340">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Медосмотр прошло </a:t>
                      </a: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15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1321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1295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36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0247726"/>
                  </a:ext>
                </a:extLst>
              </a:tr>
              <a:tr h="864983">
                <a:tc>
                  <a:txBody>
                    <a:bodyPr/>
                    <a:lstStyle/>
                    <a:p>
                      <a:pPr>
                        <a:lnSpc>
                          <a:spcPct val="115000"/>
                        </a:lnSpc>
                        <a:spcAft>
                          <a:spcPts val="0"/>
                        </a:spcAft>
                        <a:tabLst>
                          <a:tab pos="2243455" algn="r"/>
                        </a:tabLs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Хронические 	заболевания евания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выявлены у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algn="ctr">
                        <a:lnSpc>
                          <a:spcPct val="115000"/>
                        </a:lnSpc>
                        <a:spcAft>
                          <a:spcPts val="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6510" algn="ctr">
                        <a:lnSpc>
                          <a:spcPct val="115000"/>
                        </a:lnSpc>
                        <a:spcAft>
                          <a:spcPts val="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,94</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169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(13,05%)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152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29</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3952654"/>
                  </a:ext>
                </a:extLst>
              </a:tr>
              <a:tr h="1433627">
                <a:tc>
                  <a:txBody>
                    <a:bodyPr/>
                    <a:lstStyle/>
                    <a:p>
                      <a:pPr>
                        <a:lnSpc>
                          <a:spcPct val="115000"/>
                        </a:lnSpc>
                        <a:spcAft>
                          <a:spcPts val="0"/>
                        </a:spcAft>
                        <a:tabLst>
                          <a:tab pos="1547495" algn="ctr"/>
                          <a:tab pos="2243455" algn="r"/>
                        </a:tabLs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Обучающиеся, отнесенные к определенной группе здоровья</a:t>
                      </a:r>
                      <a:r>
                        <a:rPr lang="ru-RU" sz="1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По результатам проведенного медицинского осмотра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I-5</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R="40005"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II-10</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7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R="38100"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III-20</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R="38100"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IV-1</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R="40005"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V-0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I-54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II-1018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III-209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IV-14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V-0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123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II-10</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44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III-</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61</a:t>
                      </a: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IV-</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V-0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9705210"/>
                  </a:ext>
                </a:extLst>
              </a:tr>
              <a:tr h="1433627">
                <a:tc>
                  <a:txBody>
                    <a:bodyPr/>
                    <a:lstStyle/>
                    <a:p>
                      <a:pPr marR="37465" algn="just">
                        <a:lnSpc>
                          <a:spcPct val="115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Обучающиеся, отнесенные к определенной физкультурной группе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По результатам проведенного медицинского осмотра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ОСН- 10</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90170"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ПОДГ-2</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СПЕЦ-1</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ОСВ-</a:t>
                      </a: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ОСН- 1059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ПОДГ-216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СПЕЦ-14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ОСВ-6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ОСН-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167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ПОДГ-</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СПЕЦ-</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ОСВ-</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175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820872"/>
                  </a:ext>
                </a:extLst>
              </a:tr>
            </a:tbl>
          </a:graphicData>
        </a:graphic>
      </p:graphicFrame>
      <p:sp>
        <p:nvSpPr>
          <p:cNvPr id="3" name="Заголовок 2"/>
          <p:cNvSpPr>
            <a:spLocks noGrp="1"/>
          </p:cNvSpPr>
          <p:nvPr>
            <p:ph type="title"/>
          </p:nvPr>
        </p:nvSpPr>
        <p:spPr/>
        <p:txBody>
          <a:bodyPr>
            <a:noAutofit/>
          </a:bodyPr>
          <a:lstStyle/>
          <a:p>
            <a:pPr lvl="0" indent="180975" eaLnBrk="0" fontAlgn="base" hangingPunct="0">
              <a:spcAft>
                <a:spcPct val="0"/>
              </a:spcAft>
              <a:tabLst>
                <a:tab pos="1547813" algn="ctr"/>
                <a:tab pos="2243138" algn="r"/>
              </a:tabLst>
            </a:pPr>
            <a:r>
              <a:rPr lang="ru-RU" altLang="ru-RU"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altLang="ru-RU"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altLang="ru-RU"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Динамика </a:t>
            </a:r>
            <a:r>
              <a:rPr lang="ru-RU" alt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здоровья обучающихся</a:t>
            </a:r>
            <a:r>
              <a:rPr lang="ru-RU" altLang="ru-RU" sz="1050" dirty="0">
                <a:solidFill>
                  <a:prstClr val="black"/>
                </a:solidFill>
                <a:ea typeface="+mn-ea"/>
                <a:cs typeface="+mn-cs"/>
              </a:rPr>
              <a:t/>
            </a:r>
            <a:br>
              <a:rPr lang="ru-RU" altLang="ru-RU" sz="1050" dirty="0">
                <a:solidFill>
                  <a:prstClr val="black"/>
                </a:solidFill>
                <a:ea typeface="+mn-ea"/>
                <a:cs typeface="+mn-cs"/>
              </a:rPr>
            </a:br>
            <a:endParaRPr lang="ru-RU" sz="7200" dirty="0"/>
          </a:p>
        </p:txBody>
      </p:sp>
    </p:spTree>
    <p:extLst>
      <p:ext uri="{BB962C8B-B14F-4D97-AF65-F5344CB8AC3E}">
        <p14:creationId xmlns:p14="http://schemas.microsoft.com/office/powerpoint/2010/main" val="899758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29600" cy="1252728"/>
          </a:xfrm>
        </p:spPr>
        <p:txBody>
          <a:bodyPr>
            <a:normAutofit fontScale="90000"/>
          </a:bodyPr>
          <a:lstStyle/>
          <a:p>
            <a:r>
              <a:rPr lang="ru-RU" dirty="0" smtClean="0"/>
              <a:t>Здоровье обучающихся</a:t>
            </a:r>
            <a:r>
              <a:rPr lang="ru-RU" dirty="0" smtClean="0">
                <a:solidFill>
                  <a:schemeClr val="accent3">
                    <a:lumMod val="50000"/>
                  </a:schemeClr>
                </a:solidFill>
              </a:rPr>
              <a:t/>
            </a:r>
            <a:br>
              <a:rPr lang="ru-RU" dirty="0" smtClean="0">
                <a:solidFill>
                  <a:schemeClr val="accent3">
                    <a:lumMod val="50000"/>
                  </a:schemeClr>
                </a:solidFill>
              </a:rPr>
            </a:br>
            <a:r>
              <a:rPr lang="ru-RU" dirty="0" smtClean="0">
                <a:solidFill>
                  <a:srgbClr val="FF0000"/>
                </a:solidFill>
              </a:rPr>
              <a:t> </a:t>
            </a:r>
            <a:endParaRPr lang="ru-RU" dirty="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59489034"/>
              </p:ext>
            </p:extLst>
          </p:nvPr>
        </p:nvGraphicFramePr>
        <p:xfrm>
          <a:off x="179513" y="1628800"/>
          <a:ext cx="8712969" cy="5304357"/>
        </p:xfrm>
        <a:graphic>
          <a:graphicData uri="http://schemas.openxmlformats.org/drawingml/2006/table">
            <a:tbl>
              <a:tblPr firstRow="1" firstCol="1" bandRow="1"/>
              <a:tblGrid>
                <a:gridCol w="708372">
                  <a:extLst>
                    <a:ext uri="{9D8B030D-6E8A-4147-A177-3AD203B41FA5}">
                      <a16:colId xmlns:a16="http://schemas.microsoft.com/office/drawing/2014/main" xmlns="" val="20000"/>
                    </a:ext>
                  </a:extLst>
                </a:gridCol>
                <a:gridCol w="4196269">
                  <a:extLst>
                    <a:ext uri="{9D8B030D-6E8A-4147-A177-3AD203B41FA5}">
                      <a16:colId xmlns:a16="http://schemas.microsoft.com/office/drawing/2014/main" xmlns="" val="20001"/>
                    </a:ext>
                  </a:extLst>
                </a:gridCol>
                <a:gridCol w="1329864">
                  <a:extLst>
                    <a:ext uri="{9D8B030D-6E8A-4147-A177-3AD203B41FA5}">
                      <a16:colId xmlns:a16="http://schemas.microsoft.com/office/drawing/2014/main" xmlns="" val="20002"/>
                    </a:ext>
                  </a:extLst>
                </a:gridCol>
                <a:gridCol w="1326334">
                  <a:extLst>
                    <a:ext uri="{9D8B030D-6E8A-4147-A177-3AD203B41FA5}">
                      <a16:colId xmlns:a16="http://schemas.microsoft.com/office/drawing/2014/main" xmlns="" val="20003"/>
                    </a:ext>
                  </a:extLst>
                </a:gridCol>
                <a:gridCol w="1152130">
                  <a:extLst>
                    <a:ext uri="{9D8B030D-6E8A-4147-A177-3AD203B41FA5}">
                      <a16:colId xmlns:a16="http://schemas.microsoft.com/office/drawing/2014/main" xmlns="" val="20004"/>
                    </a:ext>
                  </a:extLst>
                </a:gridCol>
              </a:tblGrid>
              <a:tr h="1098117">
                <a:tc>
                  <a:txBody>
                    <a:bodyPr/>
                    <a:lstStyle/>
                    <a:p>
                      <a:pPr algn="just">
                        <a:lnSpc>
                          <a:spcPct val="115000"/>
                        </a:lnSpc>
                        <a:spcAft>
                          <a:spcPts val="0"/>
                        </a:spcAft>
                      </a:pPr>
                      <a:r>
                        <a:rPr lang="ru-RU" sz="1600" b="1" dirty="0">
                          <a:effectLst/>
                          <a:latin typeface="Times New Roman"/>
                          <a:ea typeface="Calibri"/>
                          <a:cs typeface="Times New Roman"/>
                        </a:rPr>
                        <a:t>№ п/п</a:t>
                      </a:r>
                      <a:endParaRPr lang="ru-RU"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b="1" dirty="0">
                          <a:effectLst/>
                          <a:latin typeface="Times New Roman"/>
                          <a:ea typeface="Calibri"/>
                          <a:cs typeface="Times New Roman"/>
                        </a:rPr>
                        <a:t>Наименование</a:t>
                      </a:r>
                      <a:endParaRPr lang="ru-RU"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cs typeface="Times New Roman"/>
                        </a:rPr>
                        <a:t>2019-20</a:t>
                      </a:r>
                      <a:endParaRPr lang="ru-RU"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2020-21</a:t>
                      </a:r>
                      <a:endParaRPr lang="ru-RU"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202</a:t>
                      </a:r>
                      <a:r>
                        <a:rPr lang="en-US" sz="1600" b="1" dirty="0" smtClean="0">
                          <a:effectLst/>
                          <a:latin typeface="Times New Roman"/>
                          <a:ea typeface="Calibri"/>
                          <a:cs typeface="Times New Roman"/>
                        </a:rPr>
                        <a:t>1</a:t>
                      </a:r>
                      <a:r>
                        <a:rPr lang="ru-RU" sz="1600" b="1" dirty="0" smtClean="0">
                          <a:effectLst/>
                          <a:latin typeface="Times New Roman"/>
                          <a:ea typeface="Calibri"/>
                          <a:cs typeface="Times New Roman"/>
                        </a:rPr>
                        <a:t>-2</a:t>
                      </a:r>
                      <a:r>
                        <a:rPr lang="en-US" sz="1600" b="1" dirty="0" smtClean="0">
                          <a:effectLst/>
                          <a:latin typeface="Times New Roman"/>
                          <a:ea typeface="Calibri"/>
                          <a:cs typeface="Times New Roman"/>
                        </a:rPr>
                        <a:t>2</a:t>
                      </a:r>
                      <a:endParaRPr lang="ru-RU"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6874">
                <a:tc>
                  <a:txBody>
                    <a:bodyPr/>
                    <a:lstStyle/>
                    <a:p>
                      <a:pPr algn="just">
                        <a:lnSpc>
                          <a:spcPct val="115000"/>
                        </a:lnSpc>
                        <a:spcAft>
                          <a:spcPts val="0"/>
                        </a:spcAft>
                      </a:pPr>
                      <a:r>
                        <a:rPr lang="ru-RU" sz="1400">
                          <a:effectLst/>
                          <a:latin typeface="Times New Roman"/>
                          <a:ea typeface="Calibri"/>
                          <a:cs typeface="Times New Roman"/>
                        </a:rPr>
                        <a:t>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Новообразования</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0</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6874">
                <a:tc>
                  <a:txBody>
                    <a:bodyPr/>
                    <a:lstStyle/>
                    <a:p>
                      <a:pPr algn="just">
                        <a:lnSpc>
                          <a:spcPct val="115000"/>
                        </a:lnSpc>
                        <a:spcAft>
                          <a:spcPts val="0"/>
                        </a:spcAft>
                      </a:pPr>
                      <a:r>
                        <a:rPr lang="ru-RU" sz="1400">
                          <a:effectLst/>
                          <a:latin typeface="Times New Roman"/>
                          <a:ea typeface="Calibri"/>
                          <a:cs typeface="Times New Roman"/>
                        </a:rPr>
                        <a:t>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Болезни эндокринной системы</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76</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75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52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6874">
                <a:tc>
                  <a:txBody>
                    <a:bodyPr/>
                    <a:lstStyle/>
                    <a:p>
                      <a:pPr algn="just">
                        <a:lnSpc>
                          <a:spcPct val="115000"/>
                        </a:lnSpc>
                        <a:spcAft>
                          <a:spcPts val="0"/>
                        </a:spcAft>
                      </a:pPr>
                      <a:r>
                        <a:rPr lang="ru-RU" sz="1400">
                          <a:effectLst/>
                          <a:latin typeface="Times New Roman"/>
                          <a:ea typeface="Calibri"/>
                          <a:cs typeface="Times New Roman"/>
                        </a:rPr>
                        <a:t>3.</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Сахарный диабет</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5</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6</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6</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6874">
                <a:tc>
                  <a:txBody>
                    <a:bodyPr/>
                    <a:lstStyle/>
                    <a:p>
                      <a:pPr algn="just">
                        <a:lnSpc>
                          <a:spcPct val="115000"/>
                        </a:lnSpc>
                        <a:spcAft>
                          <a:spcPts val="0"/>
                        </a:spcAft>
                      </a:pPr>
                      <a:r>
                        <a:rPr lang="ru-RU" sz="1400">
                          <a:effectLst/>
                          <a:latin typeface="Times New Roman"/>
                          <a:ea typeface="Calibri"/>
                          <a:cs typeface="Times New Roman"/>
                        </a:rPr>
                        <a:t>4.</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Болезни органов дыхания</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63</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64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51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6874">
                <a:tc>
                  <a:txBody>
                    <a:bodyPr/>
                    <a:lstStyle/>
                    <a:p>
                      <a:pPr algn="just">
                        <a:lnSpc>
                          <a:spcPct val="115000"/>
                        </a:lnSpc>
                        <a:spcAft>
                          <a:spcPts val="0"/>
                        </a:spcAft>
                      </a:pPr>
                      <a:r>
                        <a:rPr lang="ru-RU" sz="1400">
                          <a:effectLst/>
                          <a:latin typeface="Times New Roman"/>
                          <a:ea typeface="Calibri"/>
                          <a:cs typeface="Times New Roman"/>
                        </a:rPr>
                        <a:t>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В т. ч. бронхиальная астма</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21</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22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16</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3748">
                <a:tc>
                  <a:txBody>
                    <a:bodyPr/>
                    <a:lstStyle/>
                    <a:p>
                      <a:pPr algn="just">
                        <a:lnSpc>
                          <a:spcPct val="115000"/>
                        </a:lnSpc>
                        <a:spcAft>
                          <a:spcPts val="0"/>
                        </a:spcAft>
                      </a:pPr>
                      <a:r>
                        <a:rPr lang="ru-RU" sz="1400">
                          <a:effectLst/>
                          <a:latin typeface="Times New Roman"/>
                          <a:ea typeface="Calibri"/>
                          <a:cs typeface="Times New Roman"/>
                        </a:rPr>
                        <a:t>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Болезни</a:t>
                      </a:r>
                      <a:endParaRPr lang="ru-RU" sz="1400" dirty="0">
                        <a:effectLst/>
                        <a:latin typeface="Calibri"/>
                        <a:ea typeface="Calibri"/>
                        <a:cs typeface="Times New Roman"/>
                      </a:endParaRPr>
                    </a:p>
                    <a:p>
                      <a:pPr algn="just">
                        <a:lnSpc>
                          <a:spcPct val="115000"/>
                        </a:lnSpc>
                        <a:spcAft>
                          <a:spcPts val="0"/>
                        </a:spcAft>
                      </a:pPr>
                      <a:r>
                        <a:rPr lang="ru-RU" sz="1600" dirty="0">
                          <a:effectLst/>
                          <a:latin typeface="Times New Roman"/>
                          <a:ea typeface="Calibri"/>
                          <a:cs typeface="Times New Roman"/>
                        </a:rPr>
                        <a:t>костно-мышечной системы.</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374</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370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251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6874">
                <a:tc>
                  <a:txBody>
                    <a:bodyPr/>
                    <a:lstStyle/>
                    <a:p>
                      <a:pPr algn="just">
                        <a:lnSpc>
                          <a:spcPct val="115000"/>
                        </a:lnSpc>
                        <a:spcAft>
                          <a:spcPts val="0"/>
                        </a:spcAft>
                      </a:pPr>
                      <a:r>
                        <a:rPr lang="ru-RU" sz="1400">
                          <a:effectLst/>
                          <a:latin typeface="Times New Roman"/>
                          <a:ea typeface="Calibri"/>
                          <a:cs typeface="Times New Roman"/>
                        </a:rPr>
                        <a:t>9.</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В т. ч. нарушение осанки.</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215</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214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2</a:t>
                      </a:r>
                      <a:r>
                        <a:rPr lang="en-US" sz="1600" dirty="0" smtClean="0">
                          <a:effectLst/>
                          <a:latin typeface="Times New Roman" panose="02020603050405020304" pitchFamily="18" charset="0"/>
                          <a:ea typeface="Calibri"/>
                          <a:cs typeface="Times New Roman" panose="02020603050405020304" pitchFamily="18" charset="0"/>
                        </a:rPr>
                        <a:t>20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6874">
                <a:tc>
                  <a:txBody>
                    <a:bodyPr/>
                    <a:lstStyle/>
                    <a:p>
                      <a:pPr algn="just">
                        <a:lnSpc>
                          <a:spcPct val="115000"/>
                        </a:lnSpc>
                        <a:spcAft>
                          <a:spcPts val="0"/>
                        </a:spcAft>
                      </a:pPr>
                      <a:r>
                        <a:rPr lang="ru-RU" sz="1400">
                          <a:effectLst/>
                          <a:latin typeface="Times New Roman"/>
                          <a:ea typeface="Calibri"/>
                          <a:cs typeface="Times New Roman"/>
                        </a:rPr>
                        <a:t>10.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Миопия.</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127</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132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215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56874">
                <a:tc>
                  <a:txBody>
                    <a:bodyPr/>
                    <a:lstStyle/>
                    <a:p>
                      <a:pPr algn="just">
                        <a:lnSpc>
                          <a:spcPct val="115000"/>
                        </a:lnSpc>
                        <a:spcAft>
                          <a:spcPts val="0"/>
                        </a:spcAft>
                      </a:pPr>
                      <a:r>
                        <a:rPr lang="ru-RU" sz="1400">
                          <a:effectLst/>
                          <a:latin typeface="Times New Roman"/>
                          <a:ea typeface="Calibri"/>
                          <a:cs typeface="Times New Roman"/>
                        </a:rPr>
                        <a:t>11.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Нарушение зрения</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119</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124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94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56874">
                <a:tc>
                  <a:txBody>
                    <a:bodyPr/>
                    <a:lstStyle/>
                    <a:p>
                      <a:pPr algn="just">
                        <a:lnSpc>
                          <a:spcPct val="115000"/>
                        </a:lnSpc>
                        <a:spcAft>
                          <a:spcPts val="0"/>
                        </a:spcAft>
                      </a:pPr>
                      <a:r>
                        <a:rPr lang="ru-RU" sz="1400">
                          <a:effectLst/>
                          <a:latin typeface="Times New Roman"/>
                          <a:ea typeface="Calibri"/>
                          <a:cs typeface="Times New Roman"/>
                        </a:rPr>
                        <a:t>12.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Нарушение слуха.</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1</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6874">
                <a:tc>
                  <a:txBody>
                    <a:bodyPr/>
                    <a:lstStyle/>
                    <a:p>
                      <a:pPr algn="just">
                        <a:lnSpc>
                          <a:spcPct val="115000"/>
                        </a:lnSpc>
                        <a:spcAft>
                          <a:spcPts val="0"/>
                        </a:spcAft>
                      </a:pPr>
                      <a:r>
                        <a:rPr lang="ru-RU" sz="1400">
                          <a:effectLst/>
                          <a:latin typeface="Times New Roman"/>
                          <a:ea typeface="Calibri"/>
                          <a:cs typeface="Times New Roman"/>
                        </a:rPr>
                        <a:t>13.</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Аллергические заболевания</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48</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60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75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56874">
                <a:tc>
                  <a:txBody>
                    <a:bodyPr/>
                    <a:lstStyle/>
                    <a:p>
                      <a:pPr algn="just">
                        <a:lnSpc>
                          <a:spcPct val="115000"/>
                        </a:lnSpc>
                        <a:spcAft>
                          <a:spcPts val="0"/>
                        </a:spcAft>
                      </a:pPr>
                      <a:r>
                        <a:rPr lang="ru-RU" sz="1400">
                          <a:effectLst/>
                          <a:latin typeface="Times New Roman"/>
                          <a:ea typeface="Calibri"/>
                          <a:cs typeface="Times New Roman"/>
                        </a:rPr>
                        <a:t>14.</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a:effectLst/>
                          <a:latin typeface="Times New Roman"/>
                          <a:ea typeface="Calibri"/>
                          <a:cs typeface="Times New Roman"/>
                        </a:rPr>
                        <a:t>Заболевания нервной системы.</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41</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38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102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56874">
                <a:tc>
                  <a:txBody>
                    <a:bodyPr/>
                    <a:lstStyle/>
                    <a:p>
                      <a:pPr algn="just">
                        <a:lnSpc>
                          <a:spcPct val="115000"/>
                        </a:lnSpc>
                        <a:spcAft>
                          <a:spcPts val="0"/>
                        </a:spcAft>
                      </a:pPr>
                      <a:r>
                        <a:rPr lang="ru-RU" sz="1400">
                          <a:effectLst/>
                          <a:latin typeface="Times New Roman"/>
                          <a:ea typeface="Calibri"/>
                          <a:cs typeface="Times New Roman"/>
                        </a:rPr>
                        <a:t>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a:effectLst/>
                          <a:latin typeface="Times New Roman"/>
                          <a:ea typeface="Calibri"/>
                          <a:cs typeface="Times New Roman"/>
                        </a:rPr>
                        <a:t>В т. ч. эпилепсия</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1</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effectLst/>
                          <a:latin typeface="Times New Roman" panose="02020603050405020304" pitchFamily="18" charset="0"/>
                          <a:ea typeface="Calibri"/>
                          <a:cs typeface="Times New Roman" panose="02020603050405020304" pitchFamily="18" charset="0"/>
                        </a:rPr>
                        <a:t>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56874">
                <a:tc>
                  <a:txBody>
                    <a:bodyPr/>
                    <a:lstStyle/>
                    <a:p>
                      <a:pPr algn="just">
                        <a:lnSpc>
                          <a:spcPct val="115000"/>
                        </a:lnSpc>
                        <a:spcAft>
                          <a:spcPts val="0"/>
                        </a:spcAft>
                      </a:pPr>
                      <a:r>
                        <a:rPr lang="ru-RU" sz="1400">
                          <a:effectLst/>
                          <a:latin typeface="Times New Roman"/>
                          <a:ea typeface="Calibri"/>
                          <a:cs typeface="Times New Roman"/>
                        </a:rPr>
                        <a:t>16.</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Times New Roman"/>
                        </a:rPr>
                        <a:t>Врожденный порок сердца.</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10</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10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1</a:t>
                      </a:r>
                      <a:r>
                        <a:rPr lang="en-US" sz="1600" dirty="0" smtClean="0">
                          <a:effectLst/>
                          <a:latin typeface="Times New Roman" panose="02020603050405020304" pitchFamily="18" charset="0"/>
                          <a:ea typeface="Calibri"/>
                          <a:cs typeface="Times New Roman" panose="02020603050405020304" pitchFamily="18" charset="0"/>
                        </a:rPr>
                        <a:t>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2" name="Прямоугольник 1"/>
          <p:cNvSpPr/>
          <p:nvPr/>
        </p:nvSpPr>
        <p:spPr>
          <a:xfrm>
            <a:off x="683568" y="989911"/>
            <a:ext cx="7992888" cy="400110"/>
          </a:xfrm>
          <a:prstGeom prst="rect">
            <a:avLst/>
          </a:prstGeom>
        </p:spPr>
        <p:txBody>
          <a:bodyPr wrap="square">
            <a:spAutoFit/>
          </a:bodyPr>
          <a:lstStyle/>
          <a:p>
            <a:r>
              <a:rPr lang="ru-RU" sz="2000" b="1" i="1" dirty="0">
                <a:solidFill>
                  <a:schemeClr val="bg1"/>
                </a:solidFill>
                <a:effectLst>
                  <a:outerShdw blurRad="38100" dist="38100" dir="2700000" algn="tl">
                    <a:srgbClr val="000000">
                      <a:alpha val="43137"/>
                    </a:srgbClr>
                  </a:outerShdw>
                </a:effectLst>
              </a:rPr>
              <a:t>По результатам медосмотра проводиться анализ </a:t>
            </a:r>
            <a:r>
              <a:rPr lang="ru-RU" sz="2000" b="1" i="1" dirty="0" smtClean="0">
                <a:solidFill>
                  <a:schemeClr val="bg1"/>
                </a:solidFill>
                <a:effectLst>
                  <a:outerShdw blurRad="38100" dist="38100" dir="2700000" algn="tl">
                    <a:srgbClr val="000000">
                      <a:alpha val="43137"/>
                    </a:srgbClr>
                  </a:outerShdw>
                </a:effectLst>
              </a:rPr>
              <a:t>заболеваемости</a:t>
            </a:r>
            <a:endParaRPr lang="ru-RU" sz="2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6611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620688"/>
            <a:ext cx="8496943" cy="5904656"/>
          </a:xfrm>
        </p:spPr>
        <p:txBody>
          <a:bodyPr>
            <a:normAutofit fontScale="85000" lnSpcReduction="10000"/>
          </a:bodyPr>
          <a:lstStyle/>
          <a:p>
            <a:pPr algn="just">
              <a:lnSpc>
                <a:spcPct val="115000"/>
              </a:lnSpc>
              <a:spcAft>
                <a:spcPts val="0"/>
              </a:spcAft>
            </a:pPr>
            <a:r>
              <a:rPr lang="ru-RU" dirty="0"/>
              <a:t> </a:t>
            </a:r>
            <a:r>
              <a:rPr lang="ru-RU" dirty="0" smtClean="0"/>
              <a:t> </a:t>
            </a:r>
            <a:r>
              <a:rPr lang="ru-RU" dirty="0">
                <a:solidFill>
                  <a:srgbClr val="000000"/>
                </a:solidFill>
                <a:latin typeface="Times New Roman"/>
                <a:ea typeface="Calibri"/>
                <a:cs typeface="Times New Roman"/>
              </a:rPr>
              <a:t> </a:t>
            </a:r>
            <a:r>
              <a:rPr lang="ru-RU" dirty="0">
                <a:solidFill>
                  <a:schemeClr val="bg1"/>
                </a:solidFill>
                <a:latin typeface="Times New Roman"/>
                <a:ea typeface="Calibri"/>
                <a:cs typeface="Times New Roman"/>
              </a:rPr>
              <a:t>Анализируя полученные данные можно сделать вывод: </a:t>
            </a:r>
            <a:endParaRPr lang="ru-RU" dirty="0" smtClean="0">
              <a:solidFill>
                <a:schemeClr val="bg1"/>
              </a:solidFill>
              <a:latin typeface="Times New Roman"/>
              <a:ea typeface="Calibri"/>
              <a:cs typeface="Times New Roman"/>
            </a:endParaRPr>
          </a:p>
          <a:p>
            <a:pPr marL="0" indent="0" algn="just">
              <a:lnSpc>
                <a:spcPct val="115000"/>
              </a:lnSpc>
              <a:spcAft>
                <a:spcPts val="0"/>
              </a:spcAft>
              <a:buNone/>
            </a:pPr>
            <a:r>
              <a:rPr lang="ru-RU" sz="1800" dirty="0" smtClean="0"/>
              <a:t>1. </a:t>
            </a:r>
            <a:r>
              <a:rPr lang="ru-RU" sz="1800" dirty="0"/>
              <a:t>К самым распространенным заболеваниям среди школьников относятся: болезни костно-мышечной системы – </a:t>
            </a:r>
            <a:r>
              <a:rPr lang="ru-RU" sz="1800" dirty="0" smtClean="0"/>
              <a:t>2</a:t>
            </a:r>
            <a:r>
              <a:rPr lang="en-US" sz="1800" dirty="0" smtClean="0"/>
              <a:t>0</a:t>
            </a:r>
            <a:r>
              <a:rPr lang="ru-RU" sz="1800" dirty="0" smtClean="0"/>
              <a:t>,</a:t>
            </a:r>
            <a:r>
              <a:rPr lang="en-US" sz="1800" dirty="0" smtClean="0"/>
              <a:t>3</a:t>
            </a:r>
            <a:r>
              <a:rPr lang="ru-RU" sz="1800" dirty="0" smtClean="0"/>
              <a:t>% </a:t>
            </a:r>
            <a:r>
              <a:rPr lang="ru-RU" sz="1800" dirty="0"/>
              <a:t>от общего количества    учащихся них, из них нарушение осанки </a:t>
            </a:r>
            <a:r>
              <a:rPr lang="ru-RU" sz="1800" dirty="0" smtClean="0"/>
              <a:t>17,8% , </a:t>
            </a:r>
            <a:r>
              <a:rPr lang="ru-RU" sz="1800" dirty="0"/>
              <a:t>нарушения зрения – </a:t>
            </a:r>
            <a:r>
              <a:rPr lang="en-US" sz="1800" dirty="0"/>
              <a:t>7</a:t>
            </a:r>
            <a:r>
              <a:rPr lang="ru-RU" sz="1800" dirty="0" smtClean="0"/>
              <a:t>,6% </a:t>
            </a:r>
            <a:r>
              <a:rPr lang="ru-RU" sz="1800" dirty="0"/>
              <a:t>обучающихся + миопия – </a:t>
            </a:r>
            <a:r>
              <a:rPr lang="en-US" sz="1800" dirty="0" smtClean="0"/>
              <a:t>16</a:t>
            </a:r>
            <a:r>
              <a:rPr lang="ru-RU" sz="1800" dirty="0" smtClean="0"/>
              <a:t>,2% </a:t>
            </a:r>
            <a:r>
              <a:rPr lang="ru-RU" sz="1800" dirty="0"/>
              <a:t>= </a:t>
            </a:r>
            <a:r>
              <a:rPr lang="en-US" sz="1800" dirty="0" smtClean="0"/>
              <a:t>23</a:t>
            </a:r>
            <a:r>
              <a:rPr lang="ru-RU" sz="1800" dirty="0" smtClean="0"/>
              <a:t>,8%, </a:t>
            </a:r>
            <a:r>
              <a:rPr lang="ru-RU" sz="1800" dirty="0"/>
              <a:t>заболевания нервной системы – </a:t>
            </a:r>
            <a:r>
              <a:rPr lang="en-US" sz="1800" dirty="0" smtClean="0"/>
              <a:t>8,2</a:t>
            </a:r>
            <a:r>
              <a:rPr lang="ru-RU" sz="1800" dirty="0" smtClean="0"/>
              <a:t> </a:t>
            </a:r>
            <a:r>
              <a:rPr lang="ru-RU" sz="1800" dirty="0"/>
              <a:t>% обучающихся, болезни органов дыхания – </a:t>
            </a:r>
            <a:r>
              <a:rPr lang="ru-RU" sz="1800" dirty="0" smtClean="0"/>
              <a:t>5,4% </a:t>
            </a:r>
            <a:r>
              <a:rPr lang="ru-RU" sz="1800" dirty="0"/>
              <a:t>обучающихся.</a:t>
            </a:r>
          </a:p>
          <a:p>
            <a:pPr marL="0" indent="0">
              <a:buNone/>
            </a:pPr>
            <a:r>
              <a:rPr lang="ru-RU" sz="1800" dirty="0"/>
              <a:t>2. Наблюдается увеличение количества детей с миопией и заболеваниями нервной системы, </a:t>
            </a:r>
            <a:r>
              <a:rPr lang="ru-RU" sz="1800" dirty="0" smtClean="0"/>
              <a:t>заболеваниями. </a:t>
            </a:r>
            <a:r>
              <a:rPr lang="ru-RU" sz="1800" dirty="0"/>
              <a:t>Вероятно, это обусловлено развитием компьютерных технологий и превышением времени нахождения детей за современными, гаджетами.</a:t>
            </a:r>
          </a:p>
          <a:p>
            <a:pPr marL="0" indent="0">
              <a:buNone/>
            </a:pPr>
            <a:r>
              <a:rPr lang="ru-RU" sz="1800" dirty="0"/>
              <a:t>3. Анализ показателей уровня здоровья учащихся показал положительную динамику по заболеваниям эндокринной системы (гормоны, железы), не связанной с физической активностью</a:t>
            </a:r>
            <a:r>
              <a:rPr lang="ru-RU" sz="1800" dirty="0" smtClean="0"/>
              <a:t>.</a:t>
            </a:r>
          </a:p>
          <a:p>
            <a:pPr marL="0" indent="0">
              <a:buNone/>
            </a:pPr>
            <a:r>
              <a:rPr lang="ru-RU" sz="1800" dirty="0" smtClean="0"/>
              <a:t>4. Здоровье </a:t>
            </a:r>
            <a:r>
              <a:rPr lang="ru-RU" sz="1800" dirty="0"/>
              <a:t>школьника является наследуемой составляющей, положительная динамика заболеваний связана с увеличением контингента учащихся, у которых уже сформированы системные заболевания.</a:t>
            </a:r>
          </a:p>
          <a:p>
            <a:pPr marL="0" indent="0">
              <a:buNone/>
            </a:pPr>
            <a:r>
              <a:rPr lang="ru-RU" sz="1800" dirty="0" smtClean="0"/>
              <a:t>          Исходя </a:t>
            </a:r>
            <a:r>
              <a:rPr lang="ru-RU" sz="1800" dirty="0"/>
              <a:t>из вышеизложенного, можно сказать, что педагогический коллектив школы систематически использует </a:t>
            </a:r>
            <a:r>
              <a:rPr lang="ru-RU" sz="1800" dirty="0" err="1"/>
              <a:t>здоровьесберегающие</a:t>
            </a:r>
            <a:r>
              <a:rPr lang="ru-RU" sz="1800" dirty="0"/>
              <a:t> технологии, которые позволяют параллельно решать и задачи охраны здоровья школьников как в психологическом, так и в физиологическом аспектах. Именно благодаря использованию современных технологий оказывается возможным обеспечить наиболее комфортные условия каждому ученику, учесть индивидуальные особенности каждого ребенка, а, следовательно, минимизировать негативные факторы, которые могли бы нанести вред его здоровью. </a:t>
            </a:r>
            <a:r>
              <a:rPr lang="ru-RU" sz="1800" dirty="0" smtClean="0"/>
              <a:t>Необходим </a:t>
            </a:r>
            <a:r>
              <a:rPr lang="ru-RU" sz="1800" dirty="0"/>
              <a:t>комплексный подход по отношению к детям, имеющим проблемы в развитии, обучении, общении и поведении. Только совместная работа классных руководителей, социальных педагогов, психологов, медицинских работников, родителей может дать реальные результаты. </a:t>
            </a:r>
          </a:p>
          <a:p>
            <a:pPr algn="just">
              <a:lnSpc>
                <a:spcPct val="115000"/>
              </a:lnSpc>
              <a:spcAft>
                <a:spcPts val="0"/>
              </a:spcAft>
            </a:pPr>
            <a:endParaRPr lang="ru-RU" sz="1800" dirty="0">
              <a:latin typeface="Calibri"/>
              <a:ea typeface="Calibri"/>
              <a:cs typeface="Times New Roman"/>
            </a:endParaRPr>
          </a:p>
        </p:txBody>
      </p:sp>
    </p:spTree>
    <p:extLst>
      <p:ext uri="{BB962C8B-B14F-4D97-AF65-F5344CB8AC3E}">
        <p14:creationId xmlns:p14="http://schemas.microsoft.com/office/powerpoint/2010/main" val="60087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620688"/>
            <a:ext cx="8496943" cy="5904656"/>
          </a:xfrm>
        </p:spPr>
        <p:txBody>
          <a:bodyPr>
            <a:normAutofit fontScale="92500" lnSpcReduction="20000"/>
          </a:bodyPr>
          <a:lstStyle/>
          <a:p>
            <a:pPr algn="just">
              <a:lnSpc>
                <a:spcPct val="115000"/>
              </a:lnSpc>
              <a:spcAft>
                <a:spcPts val="0"/>
              </a:spcAft>
            </a:pPr>
            <a:r>
              <a:rPr lang="ru-RU" dirty="0"/>
              <a:t> </a:t>
            </a:r>
            <a:r>
              <a:rPr lang="ru-RU" dirty="0" smtClean="0"/>
              <a:t> </a:t>
            </a:r>
            <a:r>
              <a:rPr lang="ru-RU" dirty="0">
                <a:solidFill>
                  <a:srgbClr val="000000"/>
                </a:solidFill>
                <a:latin typeface="Times New Roman"/>
                <a:ea typeface="Calibri"/>
                <a:cs typeface="Times New Roman"/>
              </a:rPr>
              <a:t> </a:t>
            </a:r>
            <a:r>
              <a:rPr lang="ru-RU" dirty="0">
                <a:solidFill>
                  <a:schemeClr val="bg1"/>
                </a:solidFill>
                <a:latin typeface="Times New Roman"/>
                <a:ea typeface="Calibri"/>
                <a:cs typeface="Times New Roman"/>
              </a:rPr>
              <a:t>Анализируя полученные данные можно сделать вывод: </a:t>
            </a:r>
            <a:endParaRPr lang="ru-RU" dirty="0" smtClean="0">
              <a:solidFill>
                <a:schemeClr val="bg1"/>
              </a:solidFill>
              <a:latin typeface="Times New Roman"/>
              <a:ea typeface="Calibri"/>
              <a:cs typeface="Times New Roman"/>
            </a:endParaRPr>
          </a:p>
          <a:p>
            <a:pPr marL="0" indent="0" algn="just">
              <a:lnSpc>
                <a:spcPct val="115000"/>
              </a:lnSpc>
              <a:spcAft>
                <a:spcPts val="0"/>
              </a:spcAft>
              <a:buNone/>
            </a:pPr>
            <a:r>
              <a:rPr lang="ru-RU" sz="1800" dirty="0" smtClean="0"/>
              <a:t>1. </a:t>
            </a:r>
            <a:r>
              <a:rPr lang="ru-RU" sz="1800" dirty="0"/>
              <a:t>К самым распространенным заболеваниям среди школьников относятся: болезни костно-мышечной системы – </a:t>
            </a:r>
            <a:r>
              <a:rPr lang="ru-RU" sz="1800" dirty="0" smtClean="0"/>
              <a:t>2</a:t>
            </a:r>
            <a:r>
              <a:rPr lang="en-US" sz="1800" dirty="0" smtClean="0"/>
              <a:t>0</a:t>
            </a:r>
            <a:r>
              <a:rPr lang="ru-RU" sz="1800" dirty="0" smtClean="0"/>
              <a:t>,</a:t>
            </a:r>
            <a:r>
              <a:rPr lang="en-US" sz="1800" dirty="0" smtClean="0"/>
              <a:t>3</a:t>
            </a:r>
            <a:r>
              <a:rPr lang="ru-RU" sz="1800" dirty="0" smtClean="0"/>
              <a:t>% </a:t>
            </a:r>
            <a:r>
              <a:rPr lang="ru-RU" sz="1800" dirty="0"/>
              <a:t>от общего количества    учащихся них, из них нарушение осанки </a:t>
            </a:r>
            <a:r>
              <a:rPr lang="ru-RU" sz="1800" dirty="0" smtClean="0"/>
              <a:t>17,8% , </a:t>
            </a:r>
            <a:r>
              <a:rPr lang="ru-RU" sz="1800" dirty="0"/>
              <a:t>нарушения зрения – </a:t>
            </a:r>
            <a:r>
              <a:rPr lang="en-US" sz="1800" dirty="0"/>
              <a:t>7</a:t>
            </a:r>
            <a:r>
              <a:rPr lang="ru-RU" sz="1800" dirty="0" smtClean="0"/>
              <a:t>,6% </a:t>
            </a:r>
            <a:r>
              <a:rPr lang="ru-RU" sz="1800" dirty="0"/>
              <a:t>обучающихся + миопия – </a:t>
            </a:r>
            <a:r>
              <a:rPr lang="en-US" sz="1800" dirty="0" smtClean="0"/>
              <a:t>16</a:t>
            </a:r>
            <a:r>
              <a:rPr lang="ru-RU" sz="1800" dirty="0" smtClean="0"/>
              <a:t>,2% </a:t>
            </a:r>
            <a:r>
              <a:rPr lang="ru-RU" sz="1800" dirty="0"/>
              <a:t>= </a:t>
            </a:r>
            <a:r>
              <a:rPr lang="en-US" sz="1800" dirty="0" smtClean="0"/>
              <a:t>23</a:t>
            </a:r>
            <a:r>
              <a:rPr lang="ru-RU" sz="1800" dirty="0" smtClean="0"/>
              <a:t>,8%, </a:t>
            </a:r>
            <a:r>
              <a:rPr lang="ru-RU" sz="1800" dirty="0"/>
              <a:t>заболевания нервной системы – </a:t>
            </a:r>
            <a:r>
              <a:rPr lang="en-US" sz="1800" dirty="0" smtClean="0"/>
              <a:t>8,2</a:t>
            </a:r>
            <a:r>
              <a:rPr lang="ru-RU" sz="1800" dirty="0" smtClean="0"/>
              <a:t> </a:t>
            </a:r>
            <a:r>
              <a:rPr lang="ru-RU" sz="1800" dirty="0"/>
              <a:t>% обучающихся, болезни органов дыхания – </a:t>
            </a:r>
            <a:r>
              <a:rPr lang="ru-RU" sz="1800" dirty="0" smtClean="0"/>
              <a:t>5,4% </a:t>
            </a:r>
            <a:r>
              <a:rPr lang="ru-RU" sz="1800" dirty="0"/>
              <a:t>обучающихся.</a:t>
            </a:r>
          </a:p>
          <a:p>
            <a:pPr marL="0" indent="0" algn="just">
              <a:buNone/>
            </a:pPr>
            <a:r>
              <a:rPr lang="ru-RU" sz="1800" dirty="0"/>
              <a:t>2. Наблюдается увеличение количества детей с миопией и заболеваниями нервной системы, </a:t>
            </a:r>
            <a:r>
              <a:rPr lang="ru-RU" sz="1800" dirty="0" smtClean="0"/>
              <a:t>аллергическими заболеваниями. </a:t>
            </a:r>
          </a:p>
          <a:p>
            <a:pPr marL="0" indent="0" algn="just">
              <a:buNone/>
            </a:pPr>
            <a:r>
              <a:rPr lang="ru-RU" sz="1800" dirty="0" smtClean="0"/>
              <a:t>3</a:t>
            </a:r>
            <a:r>
              <a:rPr lang="ru-RU" sz="1800" dirty="0"/>
              <a:t>. Анализ показателей уровня здоровья учащихся показал положительную динамику по заболеваниям эндокринной системы (гормоны, железы), не связанной с физической активностью</a:t>
            </a:r>
            <a:r>
              <a:rPr lang="ru-RU" sz="1800" dirty="0" smtClean="0"/>
              <a:t>.</a:t>
            </a:r>
          </a:p>
          <a:p>
            <a:pPr marL="0" indent="0" algn="just">
              <a:buNone/>
            </a:pPr>
            <a:r>
              <a:rPr lang="ru-RU" sz="1800" dirty="0" smtClean="0"/>
              <a:t>4. Здоровье </a:t>
            </a:r>
            <a:r>
              <a:rPr lang="ru-RU" sz="1800" dirty="0"/>
              <a:t>школьника является наследуемой составляющей, положительная динамика заболеваний связана с увеличением контингента учащихся, у которых уже сформированы системные заболевания.</a:t>
            </a:r>
          </a:p>
          <a:p>
            <a:pPr marL="0" indent="0" algn="just">
              <a:buNone/>
            </a:pPr>
            <a:r>
              <a:rPr lang="ru-RU" sz="1800" dirty="0" smtClean="0"/>
              <a:t>          Исходя </a:t>
            </a:r>
            <a:r>
              <a:rPr lang="ru-RU" sz="1800" dirty="0"/>
              <a:t>из вышеизложенного, можно сказать, что педагогический коллектив школы систематически использует </a:t>
            </a:r>
            <a:r>
              <a:rPr lang="ru-RU" sz="1800" dirty="0" err="1"/>
              <a:t>здоровьесберегающие</a:t>
            </a:r>
            <a:r>
              <a:rPr lang="ru-RU" sz="1800" dirty="0"/>
              <a:t> технологии, которые позволяют параллельно решать и задачи охраны здоровья школьников как в психологическом, так и в физиологическом аспектах. Именно благодаря использованию современных технологий оказывается возможным обеспечить наиболее комфортные условия каждому ученику, учесть индивидуальные особенности каждого ребенка, а, следовательно, минимизировать негативные факторы, которые могли бы нанести вред его здоровью. </a:t>
            </a:r>
            <a:r>
              <a:rPr lang="ru-RU" sz="1800" dirty="0" smtClean="0"/>
              <a:t>Необходим </a:t>
            </a:r>
            <a:r>
              <a:rPr lang="ru-RU" sz="1800" dirty="0"/>
              <a:t>комплексный подход по отношению к детям, имеющим проблемы в развитии, обучении, общении и поведении. Только совместная работа классных руководителей, социальных педагогов, психологов, медицинских работников, родителей может дать реальные результаты. </a:t>
            </a:r>
          </a:p>
          <a:p>
            <a:pPr algn="just">
              <a:lnSpc>
                <a:spcPct val="115000"/>
              </a:lnSpc>
              <a:spcAft>
                <a:spcPts val="0"/>
              </a:spcAft>
            </a:pPr>
            <a:endParaRPr lang="ru-RU" sz="1800" dirty="0">
              <a:latin typeface="Calibri"/>
              <a:ea typeface="Calibri"/>
              <a:cs typeface="Times New Roman"/>
            </a:endParaRPr>
          </a:p>
        </p:txBody>
      </p:sp>
    </p:spTree>
    <p:extLst>
      <p:ext uri="{BB962C8B-B14F-4D97-AF65-F5344CB8AC3E}">
        <p14:creationId xmlns:p14="http://schemas.microsoft.com/office/powerpoint/2010/main" val="3886463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640960" cy="4680520"/>
          </a:xfrm>
        </p:spPr>
        <p:txBody>
          <a:bodyPr>
            <a:normAutofit/>
          </a:bodyPr>
          <a:lstStyle/>
          <a:p>
            <a:r>
              <a:rPr lang="ru-RU" dirty="0" smtClean="0">
                <a:latin typeface="Times New Roman"/>
                <a:ea typeface="Times New Roman"/>
              </a:rPr>
              <a:t> </a:t>
            </a:r>
          </a:p>
          <a:p>
            <a:endParaRPr lang="ru-RU" sz="2600" dirty="0">
              <a:latin typeface="Times New Roman"/>
              <a:ea typeface="Times New Roman"/>
            </a:endParaRPr>
          </a:p>
          <a:p>
            <a:pPr marL="0" indent="0">
              <a:buNone/>
            </a:pPr>
            <a:endParaRPr lang="ru-RU" sz="2600" dirty="0" smtClean="0">
              <a:latin typeface="Times New Roman"/>
              <a:ea typeface="Times New Roman"/>
            </a:endParaRPr>
          </a:p>
          <a:p>
            <a:pPr lvl="0"/>
            <a:endParaRPr lang="ru-RU" sz="2000" dirty="0" smtClean="0"/>
          </a:p>
          <a:p>
            <a:endParaRPr lang="ru-RU" sz="2600" dirty="0" smtClean="0">
              <a:latin typeface="Times New Roman"/>
              <a:ea typeface="Times New Roman"/>
            </a:endParaRPr>
          </a:p>
          <a:p>
            <a:pPr algn="just">
              <a:spcAft>
                <a:spcPts val="0"/>
              </a:spcAft>
            </a:pPr>
            <a:endParaRPr lang="ru-RU" sz="2600" dirty="0">
              <a:latin typeface="Times New Roman"/>
              <a:ea typeface="Times New Roman"/>
            </a:endParaRPr>
          </a:p>
          <a:p>
            <a:pPr algn="just">
              <a:spcAft>
                <a:spcPts val="0"/>
              </a:spcAft>
            </a:pPr>
            <a:endParaRPr lang="ru-RU" sz="2900" dirty="0" smtClean="0">
              <a:latin typeface="Times New Roman"/>
              <a:ea typeface="Times New Roman"/>
            </a:endParaRPr>
          </a:p>
          <a:p>
            <a:pPr algn="just">
              <a:spcAft>
                <a:spcPts val="0"/>
              </a:spcAft>
            </a:pPr>
            <a:endParaRPr lang="ru-RU" sz="2900" dirty="0">
              <a:latin typeface="Times New Roman"/>
              <a:ea typeface="Times New Roman"/>
            </a:endParaRPr>
          </a:p>
          <a:p>
            <a:endParaRPr lang="ru-RU" dirty="0"/>
          </a:p>
        </p:txBody>
      </p:sp>
      <p:sp>
        <p:nvSpPr>
          <p:cNvPr id="3" name="Заголовок 2"/>
          <p:cNvSpPr>
            <a:spLocks noGrp="1"/>
          </p:cNvSpPr>
          <p:nvPr>
            <p:ph type="title"/>
          </p:nvPr>
        </p:nvSpPr>
        <p:spPr>
          <a:xfrm>
            <a:off x="611560" y="159951"/>
            <a:ext cx="8229600" cy="1106077"/>
          </a:xfrm>
        </p:spPr>
        <p:txBody>
          <a:bodyPr>
            <a:normAutofit fontScale="90000"/>
          </a:bodyPr>
          <a:lstStyle/>
          <a:p>
            <a:r>
              <a:rPr lang="ru-RU" dirty="0" smtClean="0"/>
              <a:t>Анализ </a:t>
            </a:r>
            <a:r>
              <a:rPr lang="ru-RU" dirty="0"/>
              <a:t>внедрения комплекса ГТО </a:t>
            </a:r>
            <a:r>
              <a:rPr lang="ru-RU" dirty="0" smtClean="0"/>
              <a:t>  </a:t>
            </a:r>
            <a:endParaRPr lang="ru-RU" dirty="0"/>
          </a:p>
        </p:txBody>
      </p:sp>
      <p:sp>
        <p:nvSpPr>
          <p:cNvPr id="5" name="Rectangle 1"/>
          <p:cNvSpPr>
            <a:spLocks noChangeArrowheads="1"/>
          </p:cNvSpPr>
          <p:nvPr/>
        </p:nvSpPr>
        <p:spPr bwMode="auto">
          <a:xfrm>
            <a:off x="1835697" y="1266028"/>
            <a:ext cx="5688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Динамика сдачи норм ГТО  за 3 года</a:t>
            </a:r>
            <a:endParaRPr kumimoji="0" lang="ru-RU" altLang="ru-RU"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91894872"/>
              </p:ext>
            </p:extLst>
          </p:nvPr>
        </p:nvGraphicFramePr>
        <p:xfrm>
          <a:off x="611561" y="1751930"/>
          <a:ext cx="8229598" cy="4533909"/>
        </p:xfrm>
        <a:graphic>
          <a:graphicData uri="http://schemas.openxmlformats.org/drawingml/2006/table">
            <a:tbl>
              <a:tblPr firstRow="1" firstCol="1" bandRow="1" bandCol="1"/>
              <a:tblGrid>
                <a:gridCol w="3140557">
                  <a:extLst>
                    <a:ext uri="{9D8B030D-6E8A-4147-A177-3AD203B41FA5}">
                      <a16:colId xmlns:a16="http://schemas.microsoft.com/office/drawing/2014/main" xmlns="" val="874477917"/>
                    </a:ext>
                  </a:extLst>
                </a:gridCol>
                <a:gridCol w="1696347">
                  <a:extLst>
                    <a:ext uri="{9D8B030D-6E8A-4147-A177-3AD203B41FA5}">
                      <a16:colId xmlns:a16="http://schemas.microsoft.com/office/drawing/2014/main" xmlns="" val="941468879"/>
                    </a:ext>
                  </a:extLst>
                </a:gridCol>
                <a:gridCol w="1696347">
                  <a:extLst>
                    <a:ext uri="{9D8B030D-6E8A-4147-A177-3AD203B41FA5}">
                      <a16:colId xmlns:a16="http://schemas.microsoft.com/office/drawing/2014/main" xmlns="" val="2625558965"/>
                    </a:ext>
                  </a:extLst>
                </a:gridCol>
                <a:gridCol w="1696347">
                  <a:extLst>
                    <a:ext uri="{9D8B030D-6E8A-4147-A177-3AD203B41FA5}">
                      <a16:colId xmlns:a16="http://schemas.microsoft.com/office/drawing/2014/main" xmlns="" val="3155515924"/>
                    </a:ext>
                  </a:extLst>
                </a:gridCol>
              </a:tblGrid>
              <a:tr h="284227">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 </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2019-20</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2020-21</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2021-2022</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3081631"/>
                  </a:ext>
                </a:extLst>
              </a:tr>
              <a:tr h="568455">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Кол-во участников (% от общего количества)</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16 (21,9%)</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8(12,1%)</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18(20,9%)</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5925305"/>
                  </a:ext>
                </a:extLst>
              </a:tr>
              <a:tr h="852683">
                <a:tc>
                  <a:txBody>
                    <a:bodyPr/>
                    <a:lstStyle/>
                    <a:p>
                      <a:pPr algn="ctr" fontAlgn="base">
                        <a:lnSpc>
                          <a:spcPct val="115000"/>
                        </a:lnSpc>
                        <a:spcBef>
                          <a:spcPts val="375"/>
                        </a:spcBef>
                        <a:spcAft>
                          <a:spcPts val="375"/>
                        </a:spcAft>
                      </a:pPr>
                      <a:r>
                        <a:rPr lang="ru-RU" sz="1600" b="1" dirty="0">
                          <a:effectLst/>
                          <a:latin typeface="Times New Roman" panose="02020603050405020304" pitchFamily="18" charset="0"/>
                          <a:ea typeface="Times New Roman" panose="02020603050405020304" pitchFamily="18" charset="0"/>
                        </a:rPr>
                        <a:t>Кол-во успешно выполнивших нормы ГТО (%от количества участвующих)</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16(100%)</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8(100%)</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panose="02020603050405020304" pitchFamily="18" charset="0"/>
                          <a:ea typeface="Times New Roman" panose="02020603050405020304" pitchFamily="18" charset="0"/>
                        </a:rPr>
                        <a:t>18 (100%)</a:t>
                      </a:r>
                      <a:endParaRPr lang="ru-RU" sz="18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2547246"/>
                  </a:ext>
                </a:extLst>
              </a:tr>
              <a:tr h="1019561">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Кол-во участников получивших золотой знак отличия</a:t>
                      </a:r>
                      <a:endParaRPr lang="ru-RU" sz="1800" b="1"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 от количества участвующих)</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15(93,7%)</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7(87,5%)</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panose="02020603050405020304" pitchFamily="18" charset="0"/>
                          <a:ea typeface="Times New Roman" panose="02020603050405020304" pitchFamily="18" charset="0"/>
                        </a:rPr>
                        <a:t>18(100%)</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3366570"/>
                  </a:ext>
                </a:extLst>
              </a:tr>
              <a:tr h="1246865">
                <a:tc gridSpan="4">
                  <a:txBody>
                    <a:bodyPr/>
                    <a:lstStyle/>
                    <a:p>
                      <a:pPr algn="l">
                        <a:lnSpc>
                          <a:spcPct val="100000"/>
                        </a:lnSpc>
                        <a:spcAft>
                          <a:spcPts val="0"/>
                        </a:spcAft>
                      </a:pPr>
                      <a:r>
                        <a:rPr lang="ru-RU" sz="1600" b="1" dirty="0" smtClean="0">
                          <a:effectLst/>
                          <a:latin typeface="Times New Roman" panose="02020603050405020304" pitchFamily="18" charset="0"/>
                          <a:ea typeface="Times New Roman" panose="02020603050405020304" pitchFamily="18" charset="0"/>
                        </a:rPr>
                        <a:t>Из приведенных выше данных можно сделать следующие выводы:</a:t>
                      </a:r>
                    </a:p>
                    <a:p>
                      <a:pPr algn="l">
                        <a:lnSpc>
                          <a:spcPct val="100000"/>
                        </a:lnSpc>
                        <a:spcAft>
                          <a:spcPts val="0"/>
                        </a:spcAft>
                      </a:pPr>
                      <a:r>
                        <a:rPr lang="ru-RU" sz="1600" b="1" dirty="0" smtClean="0">
                          <a:effectLst/>
                          <a:latin typeface="Times New Roman" panose="02020603050405020304" pitchFamily="18" charset="0"/>
                          <a:ea typeface="Times New Roman" panose="02020603050405020304" pitchFamily="18" charset="0"/>
                        </a:rPr>
                        <a:t>1.Процент участвующих в сдаче норм ГТО, по сравнению с предыдущим периодом повысился.</a:t>
                      </a:r>
                    </a:p>
                    <a:p>
                      <a:pPr algn="l">
                        <a:lnSpc>
                          <a:spcPct val="100000"/>
                        </a:lnSpc>
                        <a:spcAft>
                          <a:spcPts val="0"/>
                        </a:spcAft>
                      </a:pPr>
                      <a:r>
                        <a:rPr lang="ru-RU" sz="1600" b="1" dirty="0" smtClean="0">
                          <a:effectLst/>
                          <a:latin typeface="Times New Roman" panose="02020603050405020304" pitchFamily="18" charset="0"/>
                          <a:ea typeface="Times New Roman" panose="02020603050405020304" pitchFamily="18" charset="0"/>
                        </a:rPr>
                        <a:t>2.Следует признать работу МО физической культуры и ОБЖ при внедрении комплекса ГТО эффективной. </a:t>
                      </a:r>
                    </a:p>
                    <a:p>
                      <a:pPr algn="l">
                        <a:lnSpc>
                          <a:spcPct val="100000"/>
                        </a:lnSpc>
                        <a:spcAft>
                          <a:spcPts val="0"/>
                        </a:spcAft>
                      </a:pPr>
                      <a:r>
                        <a:rPr lang="ru-RU" sz="1600" b="1" dirty="0" smtClean="0">
                          <a:effectLst/>
                          <a:latin typeface="Times New Roman" panose="02020603050405020304" pitchFamily="18" charset="0"/>
                          <a:ea typeface="Times New Roman" panose="02020603050405020304" pitchFamily="18" charset="0"/>
                        </a:rPr>
                        <a:t>3.Порекомендовать привлекать как можно больше учащихся к участию в сдаче норм комплекса ГТО.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693374"/>
                  </a:ext>
                </a:extLst>
              </a:tr>
            </a:tbl>
          </a:graphicData>
        </a:graphic>
      </p:graphicFrame>
    </p:spTree>
    <p:extLst>
      <p:ext uri="{BB962C8B-B14F-4D97-AF65-F5344CB8AC3E}">
        <p14:creationId xmlns:p14="http://schemas.microsoft.com/office/powerpoint/2010/main" val="718782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00808"/>
            <a:ext cx="7408333" cy="4425355"/>
          </a:xfrm>
        </p:spPr>
        <p:txBody>
          <a:bodyPr>
            <a:noAutofit/>
          </a:bodyPr>
          <a:lstStyle/>
          <a:p>
            <a:r>
              <a:rPr lang="ru-RU" dirty="0"/>
              <a:t>Анализ организационно-правового обеспечения </a:t>
            </a:r>
            <a:r>
              <a:rPr lang="ru-RU" dirty="0" smtClean="0"/>
              <a:t>образовательной деятельности </a:t>
            </a:r>
            <a:r>
              <a:rPr lang="ru-RU" dirty="0"/>
              <a:t>МБОУ г. Иркутска СОШ №80 показало соответствие требованиям, предусмотренным Лицензией на право ведения образовательной деятельности в сфере начального общего, основного общего и среднего общего образования. Организация управления МБОУ г. Иркутска СОШ №80 соответствует уставным требованиям. Собственная нормативная и организационно-распорядительная документация соответствует действующему законодательству и Уставу.</a:t>
            </a:r>
          </a:p>
          <a:p>
            <a:endParaRPr lang="ru-RU" sz="2000" dirty="0"/>
          </a:p>
        </p:txBody>
      </p:sp>
      <p:sp>
        <p:nvSpPr>
          <p:cNvPr id="2" name="Заголовок 1"/>
          <p:cNvSpPr>
            <a:spLocks noGrp="1"/>
          </p:cNvSpPr>
          <p:nvPr>
            <p:ph type="title"/>
          </p:nvPr>
        </p:nvSpPr>
        <p:spPr/>
        <p:txBody>
          <a:bodyPr>
            <a:normAutofit fontScale="90000"/>
          </a:bodyPr>
          <a:lstStyle/>
          <a:p>
            <a:r>
              <a:rPr lang="ru-RU" altLang="ru-RU" sz="3200" b="1" kern="0" dirty="0" smtClean="0">
                <a:solidFill>
                  <a:schemeClr val="bg1"/>
                </a:solidFill>
                <a:latin typeface="Arial"/>
              </a:rPr>
              <a:t/>
            </a:r>
            <a:br>
              <a:rPr lang="ru-RU" altLang="ru-RU" sz="3200" b="1" kern="0" dirty="0" smtClean="0">
                <a:solidFill>
                  <a:schemeClr val="bg1"/>
                </a:solidFill>
                <a:latin typeface="Arial"/>
              </a:rPr>
            </a:br>
            <a:r>
              <a:rPr lang="ru-RU" altLang="ru-RU" sz="3200" b="1" kern="0" dirty="0" smtClean="0">
                <a:solidFill>
                  <a:schemeClr val="bg1"/>
                </a:solidFill>
                <a:latin typeface="Arial"/>
              </a:rPr>
              <a:t>Раздел </a:t>
            </a:r>
            <a:r>
              <a:rPr lang="en-US" altLang="ru-RU" sz="3200" b="1" kern="0" dirty="0">
                <a:solidFill>
                  <a:schemeClr val="bg1"/>
                </a:solidFill>
                <a:latin typeface="Arial"/>
              </a:rPr>
              <a:t>III</a:t>
            </a:r>
            <a:r>
              <a:rPr lang="ru-RU" altLang="ru-RU" sz="3200" b="1" kern="0" dirty="0">
                <a:solidFill>
                  <a:schemeClr val="bg1"/>
                </a:solidFill>
                <a:latin typeface="Arial"/>
              </a:rPr>
              <a:t>.</a:t>
            </a:r>
            <a:r>
              <a:rPr lang="ru-RU" altLang="ru-RU" sz="3200" kern="0" dirty="0">
                <a:solidFill>
                  <a:schemeClr val="bg1"/>
                </a:solidFill>
                <a:latin typeface="Arial"/>
              </a:rPr>
              <a:t> </a:t>
            </a:r>
            <a:r>
              <a:rPr lang="ru-RU" altLang="ru-RU" sz="3200" kern="0" dirty="0" smtClean="0">
                <a:solidFill>
                  <a:schemeClr val="bg1"/>
                </a:solidFill>
                <a:latin typeface="Arial"/>
              </a:rPr>
              <a:t> Управление школой. </a:t>
            </a:r>
            <a:r>
              <a:rPr lang="ru-RU" altLang="ru-RU" kern="0" dirty="0">
                <a:solidFill>
                  <a:schemeClr val="bg1"/>
                </a:solidFill>
                <a:latin typeface="Arial"/>
              </a:rPr>
              <a:t/>
            </a:r>
            <a:br>
              <a:rPr lang="ru-RU" altLang="ru-RU" kern="0" dirty="0">
                <a:solidFill>
                  <a:schemeClr val="bg1"/>
                </a:solidFill>
                <a:latin typeface="Arial"/>
              </a:rPr>
            </a:br>
            <a:endParaRPr lang="ru-RU" dirty="0">
              <a:solidFill>
                <a:schemeClr val="bg1"/>
              </a:solidFill>
            </a:endParaRPr>
          </a:p>
        </p:txBody>
      </p:sp>
    </p:spTree>
    <p:extLst>
      <p:ext uri="{BB962C8B-B14F-4D97-AF65-F5344CB8AC3E}">
        <p14:creationId xmlns:p14="http://schemas.microsoft.com/office/powerpoint/2010/main" val="2041527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548680"/>
            <a:ext cx="8064896" cy="3451225"/>
          </a:xfrm>
        </p:spPr>
        <p:txBody>
          <a:bodyPr/>
          <a:lstStyle/>
          <a:p>
            <a:r>
              <a:rPr lang="ru-RU" dirty="0">
                <a:solidFill>
                  <a:schemeClr val="bg1"/>
                </a:solidFill>
              </a:rPr>
              <a:t>Согласно Устава МБОУ г. Иркутска СОШ №80 определен состав органов общественно-государственного управления.</a:t>
            </a:r>
          </a:p>
          <a:p>
            <a:pPr marL="0" indent="0" algn="just">
              <a:buNone/>
            </a:pPr>
            <a:r>
              <a:rPr lang="ru-RU" sz="2800" dirty="0" smtClean="0">
                <a:solidFill>
                  <a:schemeClr val="accent2">
                    <a:lumMod val="75000"/>
                  </a:schemeClr>
                </a:solidFill>
                <a:latin typeface="Open Sans"/>
                <a:ea typeface="Times New Roman"/>
              </a:rPr>
              <a:t>Продолжили </a:t>
            </a:r>
            <a:r>
              <a:rPr lang="ru-RU" sz="2800" dirty="0">
                <a:solidFill>
                  <a:schemeClr val="accent2">
                    <a:lumMod val="75000"/>
                  </a:schemeClr>
                </a:solidFill>
                <a:latin typeface="Open Sans"/>
                <a:ea typeface="Times New Roman"/>
              </a:rPr>
              <a:t>работу управляющий совет (приказ от 01.10.2010 г.  № 01-10-97/1), общешкольный родительский комитет (приказ от 01.10.2010 г.  № 01-10-97/1), </a:t>
            </a:r>
            <a:r>
              <a:rPr lang="ru-RU" sz="2800" dirty="0" smtClean="0">
                <a:solidFill>
                  <a:schemeClr val="accent2">
                    <a:lumMod val="75000"/>
                  </a:schemeClr>
                </a:solidFill>
                <a:latin typeface="Open Sans"/>
                <a:ea typeface="Times New Roman"/>
              </a:rPr>
              <a:t>орган  </a:t>
            </a:r>
            <a:r>
              <a:rPr lang="ru-RU" sz="2800" dirty="0">
                <a:solidFill>
                  <a:schemeClr val="accent2">
                    <a:lumMod val="75000"/>
                  </a:schemeClr>
                </a:solidFill>
                <a:latin typeface="Open Sans"/>
                <a:ea typeface="Times New Roman"/>
              </a:rPr>
              <a:t>ученического самоуправления - Школьный парламент (приказ от 04.06.2015 года № 01-10-106/4). </a:t>
            </a:r>
            <a:r>
              <a:rPr lang="ru-RU" sz="2800" dirty="0" smtClean="0">
                <a:solidFill>
                  <a:schemeClr val="accent2">
                    <a:lumMod val="75000"/>
                  </a:schemeClr>
                </a:solidFill>
                <a:latin typeface="Open Sans"/>
                <a:ea typeface="Times New Roman"/>
              </a:rPr>
              <a:t>Начал работу Совет отцов.  </a:t>
            </a:r>
            <a:r>
              <a:rPr lang="ru-RU" sz="2800" dirty="0">
                <a:solidFill>
                  <a:schemeClr val="accent2">
                    <a:lumMod val="75000"/>
                  </a:schemeClr>
                </a:solidFill>
                <a:latin typeface="Open Sans"/>
                <a:ea typeface="Times New Roman"/>
              </a:rPr>
              <a:t>Решение по перспективному развитию </a:t>
            </a:r>
            <a:r>
              <a:rPr lang="ru-RU" sz="2800" dirty="0" smtClean="0">
                <a:solidFill>
                  <a:schemeClr val="accent2">
                    <a:lumMod val="75000"/>
                  </a:schemeClr>
                </a:solidFill>
                <a:latin typeface="Open Sans"/>
                <a:ea typeface="Times New Roman"/>
              </a:rPr>
              <a:t>ОО, </a:t>
            </a:r>
            <a:r>
              <a:rPr lang="ru-RU" sz="2800" dirty="0">
                <a:solidFill>
                  <a:schemeClr val="accent2">
                    <a:lumMod val="75000"/>
                  </a:schemeClr>
                </a:solidFill>
                <a:latin typeface="Open Sans"/>
                <a:ea typeface="Times New Roman"/>
              </a:rPr>
              <a:t>проблемных вопросов осуществлялось коллегиально в ходе спланированной и систематической работы ОРК, </a:t>
            </a:r>
            <a:r>
              <a:rPr lang="ru-RU" sz="2800" dirty="0" smtClean="0">
                <a:solidFill>
                  <a:schemeClr val="accent2">
                    <a:lumMod val="75000"/>
                  </a:schemeClr>
                </a:solidFill>
                <a:latin typeface="Open Sans"/>
                <a:ea typeface="Times New Roman"/>
              </a:rPr>
              <a:t> Управляющего Совета </a:t>
            </a:r>
            <a:r>
              <a:rPr lang="ru-RU" sz="2800" dirty="0">
                <a:solidFill>
                  <a:schemeClr val="accent2">
                    <a:lumMod val="75000"/>
                  </a:schemeClr>
                </a:solidFill>
                <a:latin typeface="Open Sans"/>
                <a:ea typeface="Times New Roman"/>
              </a:rPr>
              <a:t>школы. </a:t>
            </a:r>
            <a:endParaRPr lang="ru-RU" sz="2800" dirty="0">
              <a:solidFill>
                <a:schemeClr val="accent2">
                  <a:lumMod val="75000"/>
                </a:schemeClr>
              </a:solidFill>
            </a:endParaRPr>
          </a:p>
        </p:txBody>
      </p:sp>
    </p:spTree>
    <p:extLst>
      <p:ext uri="{BB962C8B-B14F-4D97-AF65-F5344CB8AC3E}">
        <p14:creationId xmlns:p14="http://schemas.microsoft.com/office/powerpoint/2010/main" val="411631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1321" y="1052736"/>
            <a:ext cx="8712968" cy="3451225"/>
          </a:xfrm>
        </p:spPr>
        <p:txBody>
          <a:bodyPr/>
          <a:lstStyle/>
          <a:p>
            <a:pPr>
              <a:lnSpc>
                <a:spcPct val="115000"/>
              </a:lnSpc>
              <a:spcAft>
                <a:spcPts val="1000"/>
              </a:spcAft>
            </a:pPr>
            <a:r>
              <a:rPr lang="ru-RU" sz="2800" dirty="0" smtClean="0"/>
              <a:t> </a:t>
            </a:r>
            <a:r>
              <a:rPr lang="ru-RU" sz="2000" b="1" dirty="0">
                <a:latin typeface="Times New Roman"/>
                <a:ea typeface="Calibri"/>
                <a:cs typeface="Times New Roman"/>
              </a:rPr>
              <a:t>В </a:t>
            </a:r>
            <a:r>
              <a:rPr lang="ru-RU" sz="2000" b="1" dirty="0" smtClean="0">
                <a:latin typeface="Times New Roman"/>
                <a:ea typeface="Calibri"/>
                <a:cs typeface="Times New Roman"/>
              </a:rPr>
              <a:t>2021 – 2022 учебном </a:t>
            </a:r>
            <a:r>
              <a:rPr lang="ru-RU" sz="2000" b="1" dirty="0">
                <a:latin typeface="Times New Roman"/>
                <a:ea typeface="Calibri"/>
                <a:cs typeface="Times New Roman"/>
              </a:rPr>
              <a:t>году коллегиальными органами МБОУ г. Иркутска СОШ №80 на основе общественного обсуждения были рассмотрены следующие вопросы:</a:t>
            </a:r>
            <a:endParaRPr lang="ru-RU" sz="1800" dirty="0">
              <a:latin typeface="Calibri"/>
              <a:ea typeface="Calibri"/>
              <a:cs typeface="Times New Roman"/>
            </a:endParaRPr>
          </a:p>
          <a:p>
            <a:pPr marL="342900" lvl="0" indent="-342900">
              <a:lnSpc>
                <a:spcPct val="115000"/>
              </a:lnSpc>
              <a:spcAft>
                <a:spcPts val="0"/>
              </a:spcAft>
              <a:buFont typeface="+mj-lt"/>
              <a:buAutoNum type="arabicPeriod"/>
            </a:pPr>
            <a:r>
              <a:rPr lang="ru-RU" b="1" dirty="0">
                <a:latin typeface="Times New Roman"/>
                <a:ea typeface="Calibri"/>
                <a:cs typeface="Times New Roman"/>
              </a:rPr>
              <a:t>Управляющим  советом Школы   </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Обеспечение безопасности обучающихся во время пребывания в школе;</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Отчет о работе органов школьного самоуправления: ОРК и ШП;</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smtClean="0">
                <a:latin typeface="Times New Roman"/>
                <a:ea typeface="Calibri"/>
                <a:cs typeface="Times New Roman"/>
              </a:rPr>
              <a:t>Работа школы в период пандемии: дистанционное обучение;</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Состояние нормативно-правовой базы образовательного учреждения;</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Утверждение  новой Программы </a:t>
            </a:r>
            <a:r>
              <a:rPr lang="ru-RU" sz="2000" dirty="0" smtClean="0">
                <a:latin typeface="Times New Roman"/>
                <a:ea typeface="Calibri"/>
                <a:cs typeface="Times New Roman"/>
              </a:rPr>
              <a:t>воспитания;</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Утверждение Публичного доклада о деятельности ОО  в </a:t>
            </a:r>
            <a:r>
              <a:rPr lang="ru-RU" sz="2000" dirty="0" smtClean="0">
                <a:latin typeface="Times New Roman"/>
                <a:ea typeface="Calibri"/>
                <a:cs typeface="Times New Roman"/>
              </a:rPr>
              <a:t>2021-2022 </a:t>
            </a:r>
            <a:r>
              <a:rPr lang="ru-RU" sz="2000" dirty="0">
                <a:latin typeface="Times New Roman"/>
                <a:ea typeface="Calibri"/>
                <a:cs typeface="Times New Roman"/>
              </a:rPr>
              <a:t>учебном году;</a:t>
            </a:r>
            <a:endParaRPr lang="ru-RU" sz="2000" dirty="0">
              <a:latin typeface="Calibri"/>
              <a:ea typeface="Calibri"/>
              <a:cs typeface="Times New Roman"/>
            </a:endParaRPr>
          </a:p>
          <a:p>
            <a:pPr marL="342900" lvl="0" indent="-342900">
              <a:lnSpc>
                <a:spcPct val="115000"/>
              </a:lnSpc>
              <a:spcAft>
                <a:spcPts val="0"/>
              </a:spcAft>
              <a:buFont typeface="Symbol"/>
              <a:buChar char=""/>
            </a:pPr>
            <a:r>
              <a:rPr lang="ru-RU" sz="2000" dirty="0">
                <a:latin typeface="Times New Roman"/>
                <a:ea typeface="Calibri"/>
                <a:cs typeface="Times New Roman"/>
              </a:rPr>
              <a:t>Организация ОП в </a:t>
            </a:r>
            <a:r>
              <a:rPr lang="ru-RU" sz="2000" dirty="0" smtClean="0">
                <a:latin typeface="Times New Roman"/>
                <a:ea typeface="Calibri"/>
                <a:cs typeface="Times New Roman"/>
              </a:rPr>
              <a:t>условиях дистанционного обучения).</a:t>
            </a:r>
            <a:endParaRPr lang="ru-RU" sz="2000" dirty="0">
              <a:latin typeface="Calibri"/>
              <a:ea typeface="Calibri"/>
              <a:cs typeface="Times New Roman"/>
            </a:endParaRPr>
          </a:p>
          <a:p>
            <a:endParaRPr lang="ru-RU" sz="1800" dirty="0"/>
          </a:p>
          <a:p>
            <a:endParaRPr lang="ru-RU" dirty="0"/>
          </a:p>
        </p:txBody>
      </p:sp>
    </p:spTree>
    <p:extLst>
      <p:ext uri="{BB962C8B-B14F-4D97-AF65-F5344CB8AC3E}">
        <p14:creationId xmlns:p14="http://schemas.microsoft.com/office/powerpoint/2010/main" val="1152827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24744"/>
            <a:ext cx="8640960" cy="5649491"/>
          </a:xfrm>
        </p:spPr>
        <p:txBody>
          <a:bodyPr/>
          <a:lstStyle/>
          <a:p>
            <a:pPr marL="0" indent="0">
              <a:buNone/>
            </a:pPr>
            <a:r>
              <a:rPr lang="ru-RU" dirty="0"/>
              <a:t>Общешкольный родительский комитет участвовал в оценке таких направлений деятельности: качество питания, состояния охраны труда и техники безопасности в ОО, формирование организационной культуры всех участников образовательных отношений. С целью решения самых актуальных вопросов по проблеме государственно-общественного управления в ОРК работали комиссии по данным направлениям. </a:t>
            </a:r>
            <a:r>
              <a:rPr lang="ru-RU" dirty="0" smtClean="0"/>
              <a:t>Деятельность </a:t>
            </a:r>
            <a:r>
              <a:rPr lang="ru-RU" dirty="0"/>
              <a:t>Управляющего совета и ОРК закреплена в планах работы, утверждаемых председателем УС и председателем ОРК</a:t>
            </a:r>
            <a:r>
              <a:rPr lang="ru-RU" dirty="0" smtClean="0"/>
              <a:t>.</a:t>
            </a:r>
          </a:p>
          <a:p>
            <a:pPr marL="0" indent="0">
              <a:buNone/>
            </a:pPr>
            <a:r>
              <a:rPr lang="ru-RU" dirty="0"/>
              <a:t>В  </a:t>
            </a:r>
            <a:r>
              <a:rPr lang="ru-RU" dirty="0" smtClean="0"/>
              <a:t>2021-2022 </a:t>
            </a:r>
            <a:r>
              <a:rPr lang="ru-RU" dirty="0"/>
              <a:t>учебном  году привлечены администрацией при содействии органов ГОУ школой </a:t>
            </a:r>
            <a:r>
              <a:rPr lang="ru-RU" dirty="0" smtClean="0"/>
              <a:t>к оказанию спонсорской помощи: фонд имени </a:t>
            </a:r>
            <a:r>
              <a:rPr lang="ru-RU" dirty="0" err="1" smtClean="0"/>
              <a:t>Ю.Тена</a:t>
            </a:r>
            <a:r>
              <a:rPr lang="ru-RU" dirty="0" smtClean="0"/>
              <a:t>, фонд Девочкиных, отдельные люди из числа предпринимателей – родителей	 школы</a:t>
            </a:r>
            <a:endParaRPr lang="ru-RU" dirty="0"/>
          </a:p>
          <a:p>
            <a:endParaRPr lang="ru-RU" dirty="0"/>
          </a:p>
        </p:txBody>
      </p:sp>
    </p:spTree>
    <p:extLst>
      <p:ext uri="{BB962C8B-B14F-4D97-AF65-F5344CB8AC3E}">
        <p14:creationId xmlns:p14="http://schemas.microsoft.com/office/powerpoint/2010/main" val="782716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72816"/>
            <a:ext cx="8496943" cy="4752528"/>
          </a:xfrm>
        </p:spPr>
        <p:txBody>
          <a:bodyPr>
            <a:normAutofit/>
          </a:bodyPr>
          <a:lstStyle/>
          <a:p>
            <a:pPr marL="0" indent="0">
              <a:buNone/>
            </a:pPr>
            <a:r>
              <a:rPr lang="ru-RU" dirty="0" smtClean="0"/>
              <a:t>В </a:t>
            </a:r>
            <a:r>
              <a:rPr lang="ru-RU" dirty="0"/>
              <a:t>марте </a:t>
            </a:r>
            <a:r>
              <a:rPr lang="ru-RU" dirty="0" smtClean="0"/>
              <a:t>2022 </a:t>
            </a:r>
            <a:r>
              <a:rPr lang="ru-RU" dirty="0"/>
              <a:t>года было проведено анкетирование родителей для выявления степени удовлетворенности родителей качеством предоставляемых образовательных услуг МБОУ г. Иркутска СОШ № 80, которое показало следующее</a:t>
            </a:r>
            <a:r>
              <a:rPr lang="ru-RU" dirty="0" smtClean="0"/>
              <a:t>:</a:t>
            </a:r>
          </a:p>
          <a:p>
            <a:pPr marL="0" indent="0">
              <a:buNone/>
            </a:pPr>
            <a:r>
              <a:rPr lang="ru-RU" dirty="0"/>
              <a:t>Степень удовлетворенности родителей качеством предоставляемых образовательных услуг МБОУ г. Иркутска СОШ № 80</a:t>
            </a:r>
          </a:p>
          <a:p>
            <a:pPr marL="0" indent="0">
              <a:buNone/>
            </a:pPr>
            <a:r>
              <a:rPr lang="ru-RU" dirty="0"/>
              <a:t>уровень НОО – </a:t>
            </a:r>
            <a:r>
              <a:rPr lang="ru-RU" dirty="0" smtClean="0"/>
              <a:t>87,3%</a:t>
            </a:r>
            <a:endParaRPr lang="ru-RU" dirty="0"/>
          </a:p>
          <a:p>
            <a:pPr marL="0" indent="0">
              <a:buNone/>
            </a:pPr>
            <a:r>
              <a:rPr lang="ru-RU" dirty="0"/>
              <a:t>уровень ООО – </a:t>
            </a:r>
            <a:r>
              <a:rPr lang="ru-RU" dirty="0" smtClean="0"/>
              <a:t>86,7%</a:t>
            </a:r>
            <a:endParaRPr lang="ru-RU" dirty="0"/>
          </a:p>
          <a:p>
            <a:pPr marL="0" indent="0">
              <a:buNone/>
            </a:pPr>
            <a:r>
              <a:rPr lang="ru-RU" dirty="0"/>
              <a:t>уровень СОО – </a:t>
            </a:r>
            <a:r>
              <a:rPr lang="ru-RU" dirty="0" smtClean="0"/>
              <a:t>85%</a:t>
            </a:r>
            <a:endParaRPr lang="ru-RU" dirty="0"/>
          </a:p>
          <a:p>
            <a:pPr marL="0" indent="0">
              <a:buNone/>
            </a:pPr>
            <a:r>
              <a:rPr lang="ru-RU" dirty="0"/>
              <a:t>Дополнительным образованием – </a:t>
            </a:r>
            <a:r>
              <a:rPr lang="ru-RU" dirty="0" smtClean="0"/>
              <a:t>88%.</a:t>
            </a:r>
            <a:endParaRPr lang="ru-RU" dirty="0"/>
          </a:p>
          <a:p>
            <a:endParaRPr lang="ru-RU" dirty="0"/>
          </a:p>
        </p:txBody>
      </p:sp>
      <p:sp>
        <p:nvSpPr>
          <p:cNvPr id="3" name="Заголовок 2"/>
          <p:cNvSpPr>
            <a:spLocks noGrp="1"/>
          </p:cNvSpPr>
          <p:nvPr>
            <p:ph type="title"/>
          </p:nvPr>
        </p:nvSpPr>
        <p:spPr>
          <a:xfrm>
            <a:off x="539552" y="332656"/>
            <a:ext cx="8229600" cy="1252728"/>
          </a:xfrm>
        </p:spPr>
        <p:txBody>
          <a:bodyPr>
            <a:noAutofit/>
          </a:bodyPr>
          <a:lstStyle/>
          <a:p>
            <a:r>
              <a:rPr lang="ru-RU" sz="3200" dirty="0"/>
              <a:t>Гармонизация взаимоотношений участников </a:t>
            </a:r>
            <a:r>
              <a:rPr lang="ru-RU" sz="3200" smtClean="0"/>
              <a:t>образовательного процесса</a:t>
            </a:r>
            <a:endParaRPr lang="ru-RU" sz="3200" dirty="0">
              <a:solidFill>
                <a:schemeClr val="accent3">
                  <a:lumMod val="50000"/>
                </a:schemeClr>
              </a:solidFill>
            </a:endParaRPr>
          </a:p>
        </p:txBody>
      </p:sp>
    </p:spTree>
    <p:extLst>
      <p:ext uri="{BB962C8B-B14F-4D97-AF65-F5344CB8AC3E}">
        <p14:creationId xmlns:p14="http://schemas.microsoft.com/office/powerpoint/2010/main" val="296814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1115616" y="1988840"/>
            <a:ext cx="7408862" cy="3451225"/>
          </a:xfrm>
        </p:spPr>
        <p:txBody>
          <a:bodyPr rtlCol="0">
            <a:normAutofit lnSpcReduction="10000"/>
          </a:bodyPr>
          <a:lstStyle/>
          <a:p>
            <a:pPr marL="274320" indent="-274320" fontAlgn="auto">
              <a:spcAft>
                <a:spcPts val="0"/>
              </a:spcAft>
              <a:defRPr/>
            </a:pPr>
            <a:r>
              <a:rPr lang="ru-RU" altLang="ru-RU" dirty="0" smtClean="0">
                <a:solidFill>
                  <a:srgbClr val="FF0000"/>
                </a:solidFill>
              </a:rPr>
              <a:t>начальное</a:t>
            </a:r>
            <a:r>
              <a:rPr lang="ru-RU" altLang="ru-RU" dirty="0" smtClean="0"/>
              <a:t> общее, </a:t>
            </a:r>
            <a:r>
              <a:rPr lang="ru-RU" altLang="ru-RU" dirty="0" smtClean="0">
                <a:solidFill>
                  <a:srgbClr val="FF0000"/>
                </a:solidFill>
              </a:rPr>
              <a:t>основное</a:t>
            </a:r>
            <a:r>
              <a:rPr lang="ru-RU" altLang="ru-RU" dirty="0" smtClean="0"/>
              <a:t> общее, </a:t>
            </a:r>
            <a:r>
              <a:rPr lang="ru-RU" altLang="ru-RU" dirty="0" smtClean="0">
                <a:solidFill>
                  <a:srgbClr val="FF0000"/>
                </a:solidFill>
              </a:rPr>
              <a:t>среднее</a:t>
            </a:r>
            <a:r>
              <a:rPr lang="ru-RU" altLang="ru-RU" dirty="0" smtClean="0"/>
              <a:t>  общее образование, </a:t>
            </a:r>
            <a:r>
              <a:rPr lang="ru-RU" altLang="ru-RU" dirty="0" smtClean="0">
                <a:solidFill>
                  <a:srgbClr val="FF0000"/>
                </a:solidFill>
              </a:rPr>
              <a:t>профильное</a:t>
            </a:r>
            <a:r>
              <a:rPr lang="ru-RU" altLang="ru-RU" dirty="0" smtClean="0"/>
              <a:t> обучение: технологический и социально-экономический профиль обучения; </a:t>
            </a:r>
            <a:r>
              <a:rPr lang="ru-RU" altLang="ru-RU" dirty="0" smtClean="0">
                <a:solidFill>
                  <a:srgbClr val="FF0000"/>
                </a:solidFill>
              </a:rPr>
              <a:t>дополнительное</a:t>
            </a:r>
            <a:r>
              <a:rPr lang="ru-RU" altLang="ru-RU" dirty="0" smtClean="0"/>
              <a:t> образование и внеурочная деятельность по направлениям: художественно-эстетическое, научно-техническое, физкультурно-спортивное, военно-патриотическое, эколого-биологическое, социально-педагогическое, туристско-краеведческое, реализуемое на договорной основе с УДОД.</a:t>
            </a:r>
          </a:p>
          <a:p>
            <a:pPr marL="274320" indent="-274320" fontAlgn="auto">
              <a:spcAft>
                <a:spcPts val="0"/>
              </a:spcAft>
              <a:defRPr/>
            </a:pPr>
            <a:endParaRPr lang="ru-RU" altLang="ru-RU" dirty="0" smtClean="0"/>
          </a:p>
        </p:txBody>
      </p:sp>
      <p:sp>
        <p:nvSpPr>
          <p:cNvPr id="47106" name="Заголовок 1"/>
          <p:cNvSpPr>
            <a:spLocks noGrp="1"/>
          </p:cNvSpPr>
          <p:nvPr>
            <p:ph type="title"/>
          </p:nvPr>
        </p:nvSpPr>
        <p:spPr/>
        <p:txBody>
          <a:bodyPr/>
          <a:lstStyle/>
          <a:p>
            <a:r>
              <a:rPr lang="ru-RU" altLang="ru-RU" sz="3600" b="1" dirty="0" smtClean="0">
                <a:solidFill>
                  <a:schemeClr val="bg1"/>
                </a:solidFill>
              </a:rPr>
              <a:t>Информация о роде деятельности</a:t>
            </a:r>
            <a:r>
              <a:rPr lang="ru-RU" altLang="ru-RU" sz="3600" dirty="0" smtClean="0">
                <a:solidFill>
                  <a:schemeClr val="bg1"/>
                </a:solidFill>
              </a:rPr>
              <a:t>:</a:t>
            </a:r>
            <a:endParaRPr lang="ru-RU" altLang="ru-RU" sz="2400" dirty="0" smtClean="0">
              <a:solidFill>
                <a:schemeClr val="bg1"/>
              </a:solidFill>
            </a:endParaRPr>
          </a:p>
        </p:txBody>
      </p:sp>
    </p:spTree>
    <p:extLst>
      <p:ext uri="{BB962C8B-B14F-4D97-AF65-F5344CB8AC3E}">
        <p14:creationId xmlns:p14="http://schemas.microsoft.com/office/powerpoint/2010/main" val="3464631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916833"/>
            <a:ext cx="8784975" cy="504056"/>
          </a:xfrm>
        </p:spPr>
        <p:txBody>
          <a:bodyPr>
            <a:normAutofit/>
          </a:bodyPr>
          <a:lstStyle/>
          <a:p>
            <a:pPr marL="0" indent="0">
              <a:buNone/>
            </a:pPr>
            <a:r>
              <a:rPr lang="ru-RU" dirty="0"/>
              <a:t>Образовательные программы реализованы в полном объеме</a:t>
            </a:r>
            <a:r>
              <a:rPr lang="ru-RU" dirty="0" smtClean="0"/>
              <a:t>. </a:t>
            </a:r>
            <a:r>
              <a:rPr lang="ru-RU" b="1" dirty="0" smtClean="0">
                <a:solidFill>
                  <a:schemeClr val="accent4">
                    <a:lumMod val="50000"/>
                  </a:schemeClr>
                </a:solidFill>
              </a:rPr>
              <a:t> </a:t>
            </a:r>
          </a:p>
          <a:p>
            <a:endParaRPr lang="ru-RU" dirty="0"/>
          </a:p>
        </p:txBody>
      </p:sp>
      <p:sp>
        <p:nvSpPr>
          <p:cNvPr id="3" name="Заголовок 2"/>
          <p:cNvSpPr>
            <a:spLocks noGrp="1"/>
          </p:cNvSpPr>
          <p:nvPr>
            <p:ph type="title"/>
          </p:nvPr>
        </p:nvSpPr>
        <p:spPr/>
        <p:txBody>
          <a:bodyPr>
            <a:normAutofit/>
          </a:bodyPr>
          <a:lstStyle/>
          <a:p>
            <a:r>
              <a:rPr lang="ru-RU" sz="3600" dirty="0"/>
              <a:t>Качество реализации образовательных </a:t>
            </a:r>
            <a:r>
              <a:rPr lang="ru-RU" sz="3600" dirty="0" smtClean="0"/>
              <a:t>программ</a:t>
            </a:r>
            <a:endParaRPr lang="ru-RU" sz="3600"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16838963"/>
              </p:ext>
            </p:extLst>
          </p:nvPr>
        </p:nvGraphicFramePr>
        <p:xfrm>
          <a:off x="395536" y="2420887"/>
          <a:ext cx="8064896" cy="3816424"/>
        </p:xfrm>
        <a:graphic>
          <a:graphicData uri="http://schemas.openxmlformats.org/drawingml/2006/table">
            <a:tbl>
              <a:tblPr firstRow="1" firstCol="1" bandRow="1" bandCol="1"/>
              <a:tblGrid>
                <a:gridCol w="2664296">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4"/>
                    </a:ext>
                  </a:extLst>
                </a:gridCol>
              </a:tblGrid>
              <a:tr h="810090">
                <a:tc>
                  <a:txBody>
                    <a:bodyPr/>
                    <a:lstStyle/>
                    <a:p>
                      <a:pPr algn="ctr">
                        <a:lnSpc>
                          <a:spcPct val="115000"/>
                        </a:lnSpc>
                        <a:spcAft>
                          <a:spcPts val="0"/>
                        </a:spcAft>
                      </a:pPr>
                      <a:r>
                        <a:rPr lang="ru-RU" sz="1800" b="1" dirty="0">
                          <a:effectLst/>
                          <a:latin typeface="Times New Roman"/>
                          <a:ea typeface="Calibri"/>
                          <a:cs typeface="Times New Roman"/>
                        </a:rPr>
                        <a:t>Показатели качества</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a:ea typeface="Calibri"/>
                          <a:cs typeface="Times New Roman"/>
                        </a:rPr>
                        <a:t>ООП НОО </a:t>
                      </a:r>
                      <a:r>
                        <a:rPr lang="ru-RU" sz="1800" b="1" dirty="0" smtClean="0">
                          <a:effectLst/>
                          <a:latin typeface="Times New Roman"/>
                          <a:ea typeface="Calibri"/>
                          <a:cs typeface="Times New Roman"/>
                        </a:rPr>
                        <a:t>(ФГОС</a:t>
                      </a:r>
                      <a:r>
                        <a:rPr lang="ru-RU" sz="1800" b="1" dirty="0">
                          <a:effectLst/>
                          <a:latin typeface="Times New Roman"/>
                          <a:ea typeface="Calibri"/>
                          <a:cs typeface="Times New Roman"/>
                        </a:rPr>
                        <a:t>)</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a:ea typeface="Calibri"/>
                          <a:cs typeface="Times New Roman"/>
                        </a:rPr>
                        <a:t>ООП ООО </a:t>
                      </a:r>
                      <a:r>
                        <a:rPr lang="ru-RU" sz="1800" b="1" dirty="0" smtClean="0">
                          <a:effectLst/>
                          <a:latin typeface="Times New Roman"/>
                          <a:ea typeface="Calibri"/>
                          <a:cs typeface="Times New Roman"/>
                        </a:rPr>
                        <a:t>(ФГОС</a:t>
                      </a:r>
                      <a:r>
                        <a:rPr lang="ru-RU" sz="1800" b="1" dirty="0">
                          <a:effectLst/>
                          <a:latin typeface="Times New Roman"/>
                          <a:ea typeface="Calibri"/>
                          <a:cs typeface="Times New Roman"/>
                        </a:rPr>
                        <a:t>)</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800" b="1" kern="1200" dirty="0" smtClean="0">
                          <a:solidFill>
                            <a:schemeClr val="tx1"/>
                          </a:solidFill>
                          <a:effectLst/>
                          <a:latin typeface="Times New Roman"/>
                          <a:ea typeface="Calibri"/>
                          <a:cs typeface="Times New Roman"/>
                        </a:rPr>
                        <a:t>ООП СОО</a:t>
                      </a:r>
                    </a:p>
                    <a:p>
                      <a:pPr marL="0" algn="ctr" defTabSz="914400" rtl="0" eaLnBrk="1" latinLnBrk="0" hangingPunct="1">
                        <a:lnSpc>
                          <a:spcPct val="115000"/>
                        </a:lnSpc>
                        <a:spcAft>
                          <a:spcPts val="0"/>
                        </a:spcAft>
                      </a:pPr>
                      <a:r>
                        <a:rPr lang="ru-RU" sz="1800" b="1" kern="1200" dirty="0" smtClean="0">
                          <a:solidFill>
                            <a:schemeClr val="tx1"/>
                          </a:solidFill>
                          <a:effectLst/>
                          <a:latin typeface="Times New Roman"/>
                          <a:ea typeface="Calibri"/>
                          <a:cs typeface="Times New Roman"/>
                        </a:rPr>
                        <a:t>(ФГОС)</a:t>
                      </a:r>
                      <a:endParaRPr lang="ru-RU" sz="1800" b="1" kern="1200"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31159">
                <a:tc>
                  <a:txBody>
                    <a:bodyPr/>
                    <a:lstStyle/>
                    <a:p>
                      <a:pPr algn="ctr">
                        <a:lnSpc>
                          <a:spcPct val="115000"/>
                        </a:lnSpc>
                        <a:spcAft>
                          <a:spcPts val="0"/>
                        </a:spcAft>
                      </a:pPr>
                      <a:r>
                        <a:rPr lang="ru-RU" sz="1800">
                          <a:effectLst/>
                          <a:latin typeface="Times New Roman"/>
                          <a:ea typeface="Calibri"/>
                          <a:cs typeface="Times New Roman"/>
                        </a:rPr>
                        <a:t>Полнота реализации</a:t>
                      </a:r>
                      <a:endParaRPr lang="ru-RU" sz="1400">
                        <a:effectLst/>
                        <a:latin typeface="Calibri"/>
                        <a:ea typeface="Calibri"/>
                        <a:cs typeface="Times New Roman"/>
                      </a:endParaRPr>
                    </a:p>
                    <a:p>
                      <a:pPr algn="ctr">
                        <a:lnSpc>
                          <a:spcPct val="115000"/>
                        </a:lnSpc>
                        <a:spcAft>
                          <a:spcPts val="0"/>
                        </a:spcAft>
                      </a:pPr>
                      <a:r>
                        <a:rPr lang="ru-RU" sz="1800">
                          <a:effectLst/>
                          <a:latin typeface="Times New Roman"/>
                          <a:ea typeface="Calibri"/>
                          <a:cs typeface="Times New Roman"/>
                        </a:rPr>
                        <a:t>образовательной программы</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effectLst/>
                          <a:latin typeface="Calibri"/>
                          <a:ea typeface="Calibri"/>
                          <a:cs typeface="Times New Roman"/>
                        </a:rPr>
                        <a:t>100%</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dirty="0" smtClean="0">
                          <a:effectLst/>
                          <a:latin typeface="Calibri"/>
                          <a:ea typeface="Calibri"/>
                          <a:cs typeface="Times New Roman"/>
                        </a:rPr>
                        <a:t>100%</a:t>
                      </a:r>
                    </a:p>
                    <a:p>
                      <a:pPr algn="ctr">
                        <a:lnSpc>
                          <a:spcPct val="115000"/>
                        </a:lnSpc>
                        <a:spcAft>
                          <a:spcPts val="0"/>
                        </a:spcAft>
                      </a:pP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dirty="0" smtClean="0">
                          <a:effectLst/>
                          <a:latin typeface="Calibri"/>
                          <a:ea typeface="Calibri"/>
                          <a:cs typeface="Times New Roman"/>
                        </a:rPr>
                        <a:t>100%</a:t>
                      </a:r>
                    </a:p>
                    <a:p>
                      <a:pPr algn="ctr">
                        <a:lnSpc>
                          <a:spcPct val="115000"/>
                        </a:lnSpc>
                        <a:spcAft>
                          <a:spcPts val="0"/>
                        </a:spcAft>
                      </a:pP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75175">
                <a:tc>
                  <a:txBody>
                    <a:bodyPr/>
                    <a:lstStyle/>
                    <a:p>
                      <a:pPr algn="ctr">
                        <a:lnSpc>
                          <a:spcPct val="115000"/>
                        </a:lnSpc>
                        <a:spcAft>
                          <a:spcPts val="0"/>
                        </a:spcAft>
                      </a:pPr>
                      <a:r>
                        <a:rPr lang="ru-RU" sz="1800">
                          <a:effectLst/>
                          <a:latin typeface="Times New Roman"/>
                          <a:ea typeface="Calibri"/>
                          <a:cs typeface="Times New Roman"/>
                        </a:rPr>
                        <a:t>Доля учащихся, освоивших</a:t>
                      </a:r>
                      <a:endParaRPr lang="ru-RU" sz="1400">
                        <a:effectLst/>
                        <a:latin typeface="Calibri"/>
                        <a:ea typeface="Calibri"/>
                        <a:cs typeface="Times New Roman"/>
                      </a:endParaRPr>
                    </a:p>
                    <a:p>
                      <a:pPr algn="ctr">
                        <a:lnSpc>
                          <a:spcPct val="115000"/>
                        </a:lnSpc>
                        <a:spcAft>
                          <a:spcPts val="0"/>
                        </a:spcAft>
                      </a:pPr>
                      <a:r>
                        <a:rPr lang="ru-RU" sz="1800">
                          <a:effectLst/>
                          <a:latin typeface="Times New Roman"/>
                          <a:ea typeface="Calibri"/>
                          <a:cs typeface="Times New Roman"/>
                        </a:rPr>
                        <a:t>ООП в полном объеме</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effectLst/>
                          <a:latin typeface="Calibri"/>
                          <a:ea typeface="Calibri"/>
                          <a:cs typeface="Times New Roman"/>
                        </a:rPr>
                        <a:t>100%</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effectLst/>
                          <a:latin typeface="Calibri"/>
                          <a:ea typeface="Calibri"/>
                          <a:cs typeface="Times New Roman"/>
                        </a:rPr>
                        <a:t>99,8%</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effectLst/>
                          <a:latin typeface="Calibri"/>
                          <a:ea typeface="Calibri"/>
                          <a:cs typeface="Times New Roman"/>
                        </a:rPr>
                        <a:t>100%</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04734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67544979"/>
              </p:ext>
            </p:extLst>
          </p:nvPr>
        </p:nvGraphicFramePr>
        <p:xfrm>
          <a:off x="251519" y="908720"/>
          <a:ext cx="8640962" cy="5961281"/>
        </p:xfrm>
        <a:graphic>
          <a:graphicData uri="http://schemas.openxmlformats.org/drawingml/2006/table">
            <a:tbl>
              <a:tblPr firstRow="1" firstCol="1" bandRow="1" bandCol="1"/>
              <a:tblGrid>
                <a:gridCol w="1323062">
                  <a:extLst>
                    <a:ext uri="{9D8B030D-6E8A-4147-A177-3AD203B41FA5}">
                      <a16:colId xmlns:a16="http://schemas.microsoft.com/office/drawing/2014/main" xmlns="" val="20000"/>
                    </a:ext>
                  </a:extLst>
                </a:gridCol>
                <a:gridCol w="2277339">
                  <a:extLst>
                    <a:ext uri="{9D8B030D-6E8A-4147-A177-3AD203B41FA5}">
                      <a16:colId xmlns:a16="http://schemas.microsoft.com/office/drawing/2014/main" xmlns="" val="20001"/>
                    </a:ext>
                  </a:extLst>
                </a:gridCol>
                <a:gridCol w="2440060">
                  <a:extLst>
                    <a:ext uri="{9D8B030D-6E8A-4147-A177-3AD203B41FA5}">
                      <a16:colId xmlns:a16="http://schemas.microsoft.com/office/drawing/2014/main" xmlns="" val="20002"/>
                    </a:ext>
                  </a:extLst>
                </a:gridCol>
                <a:gridCol w="2600501">
                  <a:extLst>
                    <a:ext uri="{9D8B030D-6E8A-4147-A177-3AD203B41FA5}">
                      <a16:colId xmlns:a16="http://schemas.microsoft.com/office/drawing/2014/main" xmlns="" val="20003"/>
                    </a:ext>
                  </a:extLst>
                </a:gridCol>
              </a:tblGrid>
              <a:tr h="307837">
                <a:tc>
                  <a:txBody>
                    <a:bodyPr/>
                    <a:lstStyle/>
                    <a:p>
                      <a:pPr algn="ctr">
                        <a:lnSpc>
                          <a:spcPct val="115000"/>
                        </a:lnSpc>
                        <a:spcAft>
                          <a:spcPts val="0"/>
                        </a:spcAft>
                      </a:pPr>
                      <a:r>
                        <a:rPr lang="ru-RU" sz="1400" b="1" dirty="0">
                          <a:effectLst/>
                          <a:latin typeface="Times New Roman"/>
                          <a:ea typeface="Calibri"/>
                          <a:cs typeface="Times New Roman"/>
                        </a:rPr>
                        <a:t>Направления</a:t>
                      </a:r>
                      <a:endParaRPr lang="ru-RU" sz="1100" dirty="0">
                        <a:effectLst/>
                        <a:latin typeface="Calibri"/>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400" b="1" kern="1200" dirty="0" smtClean="0">
                          <a:solidFill>
                            <a:schemeClr val="tx1"/>
                          </a:solidFill>
                          <a:effectLst/>
                          <a:latin typeface="Times New Roman"/>
                          <a:ea typeface="Calibri"/>
                          <a:cs typeface="Times New Roman"/>
                        </a:rPr>
                        <a:t>2019 - 2020</a:t>
                      </a:r>
                      <a:endParaRPr lang="ru-RU" sz="1400" b="1"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400" b="1" kern="1200" dirty="0" smtClean="0">
                          <a:solidFill>
                            <a:schemeClr val="tx1"/>
                          </a:solidFill>
                          <a:effectLst/>
                          <a:latin typeface="Times New Roman"/>
                          <a:ea typeface="Calibri"/>
                          <a:cs typeface="Times New Roman"/>
                        </a:rPr>
                        <a:t>2020 - 2021</a:t>
                      </a:r>
                      <a:endParaRPr lang="ru-RU" sz="1400" b="1"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400" b="1" kern="1200" dirty="0" smtClean="0">
                          <a:solidFill>
                            <a:schemeClr val="tx1"/>
                          </a:solidFill>
                          <a:effectLst/>
                          <a:latin typeface="Times New Roman"/>
                          <a:ea typeface="Calibri"/>
                          <a:cs typeface="Times New Roman"/>
                        </a:rPr>
                        <a:t>2021-2022</a:t>
                      </a:r>
                      <a:endParaRPr lang="ru-RU" sz="1400" b="1"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39186">
                <a:tc>
                  <a:txBody>
                    <a:bodyPr/>
                    <a:lstStyle/>
                    <a:p>
                      <a:pPr marL="0" algn="l" defTabSz="914400" rtl="0" eaLnBrk="1" latinLnBrk="0" hangingPunct="1">
                        <a:lnSpc>
                          <a:spcPct val="115000"/>
                        </a:lnSpc>
                        <a:spcAft>
                          <a:spcPts val="0"/>
                        </a:spcAft>
                      </a:pPr>
                      <a:r>
                        <a:rPr lang="ru-RU" sz="2000" kern="1200" dirty="0" smtClean="0">
                          <a:solidFill>
                            <a:schemeClr val="tx1"/>
                          </a:solidFill>
                          <a:effectLst/>
                          <a:latin typeface="Times New Roman"/>
                          <a:ea typeface="Calibri"/>
                          <a:cs typeface="Times New Roman"/>
                        </a:rPr>
                        <a:t>Духовно -</a:t>
                      </a:r>
                      <a:r>
                        <a:rPr lang="ru-RU" sz="2000" kern="1200" dirty="0">
                          <a:solidFill>
                            <a:schemeClr val="tx1"/>
                          </a:solidFill>
                          <a:effectLst/>
                          <a:latin typeface="Times New Roman"/>
                          <a:ea typeface="Calibri"/>
                          <a:cs typeface="Times New Roman"/>
                        </a:rPr>
                        <a:t>нравственное</a:t>
                      </a: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виртуальной игры «Иркутск</a:t>
                      </a:r>
                      <a:r>
                        <a:rPr lang="ru-RU" sz="1200" baseline="0" dirty="0" smtClean="0">
                          <a:solidFill>
                            <a:schemeClr val="tx1"/>
                          </a:solidFill>
                          <a:effectLst/>
                          <a:latin typeface="Times New Roman" panose="02020603050405020304" pitchFamily="18" charset="0"/>
                          <a:ea typeface="Calibri"/>
                          <a:cs typeface="Times New Roman" panose="02020603050405020304" pitchFamily="18" charset="0"/>
                        </a:rPr>
                        <a:t> город Памяти и Славы»</a:t>
                      </a:r>
                    </a:p>
                    <a:p>
                      <a:pPr>
                        <a:lnSpc>
                          <a:spcPct val="115000"/>
                        </a:lnSpc>
                        <a:spcAft>
                          <a:spcPts val="0"/>
                        </a:spcAft>
                      </a:pPr>
                      <a:r>
                        <a:rPr lang="ru-RU" sz="1200" baseline="0" dirty="0" smtClean="0">
                          <a:solidFill>
                            <a:schemeClr val="tx1"/>
                          </a:solidFill>
                          <a:effectLst/>
                          <a:latin typeface="Times New Roman" panose="02020603050405020304" pitchFamily="18" charset="0"/>
                          <a:ea typeface="Calibri"/>
                          <a:cs typeface="Times New Roman" panose="02020603050405020304" pitchFamily="18" charset="0"/>
                        </a:rPr>
                        <a:t>Лауреаты городского фестиваля детских творческих работ «Наследники героев-сибиряков» </a:t>
                      </a:r>
                      <a:endParaRPr lang="ru-RU" sz="12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городского конкурса «Лучший Школьный музей 2020» «Музейная история»</a:t>
                      </a:r>
                    </a:p>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городского конкурса военной песни </a:t>
                      </a:r>
                    </a:p>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регионального конкурса «Как хорошо на свете без войны»</a:t>
                      </a: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городского конкурса «Лучший Школьный музей 2021»</a:t>
                      </a:r>
                    </a:p>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Победитель городского конкурса</a:t>
                      </a:r>
                      <a:r>
                        <a:rPr lang="ru-RU" sz="1200" kern="1200" baseline="0" dirty="0" smtClean="0">
                          <a:solidFill>
                            <a:schemeClr val="tx1"/>
                          </a:solidFill>
                          <a:effectLst/>
                          <a:latin typeface="Times New Roman" panose="02020603050405020304" pitchFamily="18" charset="0"/>
                          <a:ea typeface="Calibri"/>
                          <a:cs typeface="Times New Roman" panose="02020603050405020304" pitchFamily="18" charset="0"/>
                        </a:rPr>
                        <a:t> «Сохраним для потомков»</a:t>
                      </a:r>
                    </a:p>
                    <a:p>
                      <a:r>
                        <a:rPr lang="ru-RU" sz="1200" kern="1200" dirty="0" smtClean="0">
                          <a:solidFill>
                            <a:schemeClr val="tx1"/>
                          </a:solidFill>
                          <a:effectLst/>
                          <a:latin typeface="Times New Roman" panose="02020603050405020304" pitchFamily="18" charset="0"/>
                          <a:ea typeface="Calibri"/>
                          <a:cs typeface="Times New Roman" panose="02020603050405020304" pitchFamily="18" charset="0"/>
                        </a:rPr>
                        <a:t>Диплом 3 степени Открытой всероссийской</a:t>
                      </a:r>
                      <a:r>
                        <a:rPr lang="ru-RU" sz="1200" kern="1200" baseline="0" dirty="0" smtClean="0">
                          <a:solidFill>
                            <a:schemeClr val="tx1"/>
                          </a:solidFill>
                          <a:effectLst/>
                          <a:latin typeface="Times New Roman" panose="02020603050405020304" pitchFamily="18" charset="0"/>
                          <a:ea typeface="Calibri"/>
                          <a:cs typeface="Times New Roman" panose="02020603050405020304" pitchFamily="18" charset="0"/>
                        </a:rPr>
                        <a:t> олимпиады «Наше наследие»</a:t>
                      </a:r>
                    </a:p>
                    <a:p>
                      <a:r>
                        <a:rPr lang="ru-RU" sz="1200" kern="1200" baseline="0" dirty="0" smtClean="0">
                          <a:solidFill>
                            <a:schemeClr val="tx1"/>
                          </a:solidFill>
                          <a:effectLst/>
                          <a:latin typeface="Times New Roman" panose="02020603050405020304" pitchFamily="18" charset="0"/>
                          <a:ea typeface="Calibri"/>
                          <a:cs typeface="Times New Roman" panose="02020603050405020304" pitchFamily="18" charset="0"/>
                        </a:rPr>
                        <a:t>Лауреат Международного фестиваля детских фильмов «Чистый взгляд»</a:t>
                      </a:r>
                      <a:endParaRPr lang="ru-RU" sz="1200" kern="1200"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83589">
                <a:tc>
                  <a:txBody>
                    <a:bodyPr/>
                    <a:lstStyle/>
                    <a:p>
                      <a:pPr marL="0" algn="l" defTabSz="914400" rtl="0" eaLnBrk="1" latinLnBrk="0" hangingPunct="1">
                        <a:lnSpc>
                          <a:spcPct val="115000"/>
                        </a:lnSpc>
                        <a:spcAft>
                          <a:spcPts val="0"/>
                        </a:spcAft>
                      </a:pPr>
                      <a:r>
                        <a:rPr lang="ru-RU" sz="2000" dirty="0" err="1" smtClean="0">
                          <a:effectLst/>
                          <a:latin typeface="Times New Roman"/>
                          <a:ea typeface="Calibri"/>
                          <a:cs typeface="Times New Roman"/>
                        </a:rPr>
                        <a:t>Ф</a:t>
                      </a:r>
                      <a:r>
                        <a:rPr lang="ru-RU" sz="2000" kern="1200" dirty="0" err="1" smtClean="0">
                          <a:solidFill>
                            <a:schemeClr val="tx1"/>
                          </a:solidFill>
                          <a:effectLst/>
                          <a:latin typeface="Times New Roman"/>
                          <a:ea typeface="Calibri"/>
                          <a:cs typeface="Times New Roman"/>
                        </a:rPr>
                        <a:t>изк</a:t>
                      </a:r>
                      <a:r>
                        <a:rPr lang="ru-RU" sz="2000" kern="1200" dirty="0" smtClean="0">
                          <a:solidFill>
                            <a:schemeClr val="tx1"/>
                          </a:solidFill>
                          <a:effectLst/>
                          <a:latin typeface="Times New Roman"/>
                          <a:ea typeface="Calibri"/>
                          <a:cs typeface="Times New Roman"/>
                        </a:rPr>
                        <a:t> - спорт </a:t>
                      </a:r>
                      <a:r>
                        <a:rPr lang="ru-RU" sz="2000" kern="1200" dirty="0">
                          <a:solidFill>
                            <a:schemeClr val="tx1"/>
                          </a:solidFill>
                          <a:effectLst/>
                          <a:latin typeface="Times New Roman"/>
                          <a:ea typeface="Calibri"/>
                          <a:cs typeface="Times New Roman"/>
                        </a:rPr>
                        <a:t>и </a:t>
                      </a:r>
                      <a:r>
                        <a:rPr lang="ru-RU" sz="2000" kern="1200" dirty="0" err="1" smtClean="0">
                          <a:solidFill>
                            <a:schemeClr val="tx1"/>
                          </a:solidFill>
                          <a:effectLst/>
                          <a:latin typeface="Times New Roman"/>
                          <a:ea typeface="Calibri"/>
                          <a:cs typeface="Times New Roman"/>
                        </a:rPr>
                        <a:t>оздоров</a:t>
                      </a:r>
                      <a:endParaRPr lang="ru-RU" sz="2000"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0000"/>
                          </a:solidFill>
                          <a:effectLst/>
                          <a:latin typeface="Times New Roman" panose="02020603050405020304" pitchFamily="18" charset="0"/>
                          <a:ea typeface="Calibri"/>
                          <a:cs typeface="Times New Roman" panose="02020603050405020304" pitchFamily="18" charset="0"/>
                        </a:rPr>
                        <a:t>Грамота</a:t>
                      </a:r>
                      <a:r>
                        <a:rPr lang="ru-RU" sz="1400" baseline="0" dirty="0" smtClean="0">
                          <a:solidFill>
                            <a:srgbClr val="000000"/>
                          </a:solidFill>
                          <a:effectLst/>
                          <a:latin typeface="Times New Roman" panose="02020603050405020304" pitchFamily="18" charset="0"/>
                          <a:ea typeface="Calibri"/>
                          <a:cs typeface="Times New Roman" panose="02020603050405020304" pitchFamily="18" charset="0"/>
                        </a:rPr>
                        <a:t> 1 место – Чемпионат и первенство СФО «Универсальный бой»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aseline="0" dirty="0" smtClean="0">
                          <a:solidFill>
                            <a:srgbClr val="000000"/>
                          </a:solidFill>
                          <a:effectLst/>
                          <a:latin typeface="Times New Roman" panose="02020603050405020304" pitchFamily="18" charset="0"/>
                          <a:ea typeface="Calibri"/>
                          <a:cs typeface="Times New Roman" panose="02020603050405020304" pitchFamily="18" charset="0"/>
                        </a:rPr>
                        <a:t>Грамота 1 место  - Первенство г. Иркутска по традиционному </a:t>
                      </a:r>
                      <a:r>
                        <a:rPr lang="ru-RU" sz="1400" baseline="0" dirty="0" err="1" smtClean="0">
                          <a:solidFill>
                            <a:srgbClr val="000000"/>
                          </a:solidFill>
                          <a:effectLst/>
                          <a:latin typeface="Times New Roman" panose="02020603050405020304" pitchFamily="18" charset="0"/>
                          <a:ea typeface="Calibri"/>
                          <a:cs typeface="Times New Roman" panose="02020603050405020304" pitchFamily="18" charset="0"/>
                        </a:rPr>
                        <a:t>шотокан</a:t>
                      </a:r>
                      <a:r>
                        <a:rPr lang="ru-RU" sz="1400" baseline="0" dirty="0" smtClean="0">
                          <a:solidFill>
                            <a:srgbClr val="000000"/>
                          </a:solidFill>
                          <a:effectLst/>
                          <a:latin typeface="Times New Roman" panose="02020603050405020304" pitchFamily="18" charset="0"/>
                          <a:ea typeface="Calibri"/>
                          <a:cs typeface="Times New Roman" panose="02020603050405020304" pitchFamily="18" charset="0"/>
                        </a:rPr>
                        <a:t> каратэ-до</a:t>
                      </a:r>
                      <a:endParaRPr lang="ru-RU" sz="14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ru-RU" sz="1400" kern="1200" dirty="0" smtClean="0">
                          <a:solidFill>
                            <a:schemeClr val="tx1"/>
                          </a:solidFill>
                          <a:effectLst/>
                          <a:latin typeface="Times New Roman" panose="02020603050405020304" pitchFamily="18" charset="0"/>
                          <a:ea typeface="Calibri"/>
                          <a:cs typeface="Times New Roman" panose="02020603050405020304" pitchFamily="18" charset="0"/>
                        </a:rPr>
                        <a:t>Грамота 1 место – первенство г. Иркутска легкая атлетика «Спартакиада школьников»</a:t>
                      </a:r>
                    </a:p>
                    <a:p>
                      <a:pPr marL="0" algn="l" defTabSz="914400" rtl="0" eaLnBrk="1" latinLnBrk="0" hangingPunct="1"/>
                      <a:r>
                        <a:rPr lang="ru-RU" sz="1400" kern="1200" dirty="0" smtClean="0">
                          <a:solidFill>
                            <a:schemeClr val="tx1"/>
                          </a:solidFill>
                          <a:effectLst/>
                          <a:latin typeface="Times New Roman" panose="02020603050405020304" pitchFamily="18" charset="0"/>
                          <a:ea typeface="Calibri"/>
                          <a:cs typeface="Times New Roman" panose="02020603050405020304" pitchFamily="18" charset="0"/>
                        </a:rPr>
                        <a:t>Грамота 1 место - первенство г. Иркутска брейк-дансу «</a:t>
                      </a:r>
                      <a:r>
                        <a:rPr lang="en-US" sz="1400" kern="1200" dirty="0" err="1" smtClean="0">
                          <a:solidFill>
                            <a:schemeClr val="tx1"/>
                          </a:solidFill>
                          <a:effectLst/>
                          <a:latin typeface="Times New Roman" panose="02020603050405020304" pitchFamily="18" charset="0"/>
                          <a:ea typeface="Calibri"/>
                          <a:cs typeface="Times New Roman" panose="02020603050405020304" pitchFamily="18" charset="0"/>
                        </a:rPr>
                        <a:t>Nelegality</a:t>
                      </a:r>
                      <a:r>
                        <a:rPr lang="en-US" sz="1400" kern="1200" dirty="0" smtClean="0">
                          <a:solidFill>
                            <a:schemeClr val="tx1"/>
                          </a:solidFill>
                          <a:effectLst/>
                          <a:latin typeface="Times New Roman" panose="02020603050405020304" pitchFamily="18" charset="0"/>
                          <a:ea typeface="Calibri"/>
                          <a:cs typeface="Times New Roman" panose="02020603050405020304" pitchFamily="18" charset="0"/>
                        </a:rPr>
                        <a:t> battle</a:t>
                      </a:r>
                      <a:r>
                        <a:rPr lang="ru-RU" sz="1400" kern="120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1400" kern="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baseline="0" dirty="0" smtClean="0">
                          <a:solidFill>
                            <a:schemeClr val="tx1"/>
                          </a:solidFill>
                          <a:effectLst/>
                          <a:latin typeface="Times New Roman" panose="02020603050405020304" pitchFamily="18" charset="0"/>
                          <a:ea typeface="Calibri"/>
                          <a:cs typeface="Times New Roman" panose="02020603050405020304" pitchFamily="18" charset="0"/>
                        </a:rPr>
                        <a:t>Первенство г. Иркутска </a:t>
                      </a:r>
                      <a:r>
                        <a:rPr lang="ru-RU" sz="1400" kern="1200" dirty="0" smtClean="0">
                          <a:solidFill>
                            <a:schemeClr val="tx1"/>
                          </a:solidFill>
                          <a:effectLst/>
                          <a:latin typeface="Times New Roman" panose="02020603050405020304" pitchFamily="18" charset="0"/>
                          <a:ea typeface="Calibri"/>
                          <a:cs typeface="Times New Roman" panose="02020603050405020304" pitchFamily="18" charset="0"/>
                        </a:rPr>
                        <a:t>«Спартакиада школьников»</a:t>
                      </a:r>
                    </a:p>
                    <a:p>
                      <a:pPr marL="0" algn="l" defTabSz="914400" rtl="0" eaLnBrk="1" latinLnBrk="0" hangingPunct="1"/>
                      <a:r>
                        <a:rPr lang="ru-RU" sz="1400" kern="1200" smtClean="0">
                          <a:solidFill>
                            <a:schemeClr val="tx1"/>
                          </a:solidFill>
                          <a:effectLst/>
                          <a:latin typeface="Times New Roman" panose="02020603050405020304" pitchFamily="18" charset="0"/>
                          <a:ea typeface="Calibri"/>
                          <a:cs typeface="Times New Roman" panose="02020603050405020304" pitchFamily="18" charset="0"/>
                        </a:rPr>
                        <a:t>1 место – баскетбол </a:t>
                      </a:r>
                    </a:p>
                    <a:p>
                      <a:pPr marL="0" algn="l" defTabSz="914400" rtl="0" eaLnBrk="1" latinLnBrk="0" hangingPunct="1"/>
                      <a:r>
                        <a:rPr lang="ru-RU" sz="1400" kern="1200" baseline="0" smtClean="0">
                          <a:solidFill>
                            <a:schemeClr val="tx1"/>
                          </a:solidFill>
                          <a:effectLst/>
                          <a:latin typeface="Times New Roman" panose="02020603050405020304" pitchFamily="18" charset="0"/>
                          <a:ea typeface="Calibri"/>
                          <a:cs typeface="Times New Roman" panose="02020603050405020304" pitchFamily="18" charset="0"/>
                        </a:rPr>
                        <a:t>2 место – волейбол</a:t>
                      </a:r>
                    </a:p>
                    <a:p>
                      <a:pPr marL="0" algn="l" defTabSz="914400" rtl="0" eaLnBrk="1" latinLnBrk="0" hangingPunct="1"/>
                      <a:r>
                        <a:rPr lang="ru-RU" sz="1400" kern="1200" baseline="0" smtClean="0">
                          <a:solidFill>
                            <a:schemeClr val="tx1"/>
                          </a:solidFill>
                          <a:effectLst/>
                          <a:latin typeface="Times New Roman" panose="02020603050405020304" pitchFamily="18" charset="0"/>
                          <a:ea typeface="Calibri"/>
                          <a:cs typeface="Times New Roman" panose="02020603050405020304" pitchFamily="18" charset="0"/>
                        </a:rPr>
                        <a:t>Городской фестиваль по </a:t>
                      </a:r>
                      <a:r>
                        <a:rPr lang="ru-RU" sz="1400" kern="1200" smtClean="0">
                          <a:solidFill>
                            <a:schemeClr val="tx1"/>
                          </a:solidFill>
                          <a:effectLst/>
                          <a:latin typeface="Times New Roman" panose="02020603050405020304" pitchFamily="18" charset="0"/>
                          <a:ea typeface="Calibri"/>
                          <a:cs typeface="Times New Roman" panose="02020603050405020304" pitchFamily="18" charset="0"/>
                        </a:rPr>
                        <a:t>брейк-дансу «Уличная физика» - 1,2,3 места</a:t>
                      </a:r>
                      <a:endParaRPr lang="ru-RU" sz="1400" kern="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14004">
                <a:tc>
                  <a:txBody>
                    <a:bodyPr/>
                    <a:lstStyle/>
                    <a:p>
                      <a:pPr>
                        <a:lnSpc>
                          <a:spcPct val="115000"/>
                        </a:lnSpc>
                        <a:spcAft>
                          <a:spcPts val="0"/>
                        </a:spcAft>
                      </a:pPr>
                      <a:r>
                        <a:rPr lang="ru-RU" sz="2000" dirty="0" smtClean="0">
                          <a:effectLst/>
                          <a:latin typeface="Times New Roman"/>
                          <a:ea typeface="Calibri"/>
                          <a:cs typeface="Times New Roman"/>
                        </a:rPr>
                        <a:t>Социальное </a:t>
                      </a:r>
                      <a:endParaRPr lang="ru-RU" sz="1600" dirty="0">
                        <a:effectLst/>
                        <a:latin typeface="Calibri"/>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000000"/>
                          </a:solidFill>
                          <a:effectLst/>
                          <a:latin typeface="Times New Roman" panose="02020603050405020304" pitchFamily="18" charset="0"/>
                          <a:ea typeface="Calibri"/>
                          <a:cs typeface="Times New Roman" panose="02020603050405020304" pitchFamily="18" charset="0"/>
                        </a:rPr>
                        <a:t>Зеленый флаг</a:t>
                      </a:r>
                    </a:p>
                    <a:p>
                      <a:pPr>
                        <a:lnSpc>
                          <a:spcPct val="115000"/>
                        </a:lnSpc>
                        <a:spcAft>
                          <a:spcPts val="0"/>
                        </a:spcAft>
                      </a:pPr>
                      <a:r>
                        <a:rPr lang="ru-RU" sz="1200" dirty="0" smtClean="0">
                          <a:solidFill>
                            <a:srgbClr val="000000"/>
                          </a:solidFill>
                          <a:effectLst/>
                          <a:latin typeface="Times New Roman" panose="02020603050405020304" pitchFamily="18" charset="0"/>
                          <a:ea typeface="Calibri"/>
                          <a:cs typeface="Times New Roman" panose="02020603050405020304" pitchFamily="18" charset="0"/>
                        </a:rPr>
                        <a:t>в международном конкурсе «</a:t>
                      </a:r>
                      <a:r>
                        <a:rPr lang="ru-RU" sz="1200" dirty="0" err="1" smtClean="0">
                          <a:solidFill>
                            <a:srgbClr val="000000"/>
                          </a:solidFill>
                          <a:effectLst/>
                          <a:latin typeface="Times New Roman" panose="02020603050405020304" pitchFamily="18" charset="0"/>
                          <a:ea typeface="Calibri"/>
                          <a:cs typeface="Times New Roman" panose="02020603050405020304" pitchFamily="18" charset="0"/>
                        </a:rPr>
                        <a:t>ЭКОшкола</a:t>
                      </a:r>
                      <a:r>
                        <a:rPr lang="ru-RU" sz="1200" dirty="0" smtClean="0">
                          <a:solidFill>
                            <a:srgbClr val="000000"/>
                          </a:solidFill>
                          <a:effectLst/>
                          <a:latin typeface="Times New Roman" panose="02020603050405020304" pitchFamily="18" charset="0"/>
                          <a:ea typeface="Calibri"/>
                          <a:cs typeface="Times New Roman" panose="02020603050405020304" pitchFamily="18" charset="0"/>
                        </a:rPr>
                        <a:t>»</a:t>
                      </a:r>
                    </a:p>
                    <a:p>
                      <a:pPr>
                        <a:lnSpc>
                          <a:spcPct val="115000"/>
                        </a:lnSpc>
                        <a:spcAft>
                          <a:spcPts val="0"/>
                        </a:spcAft>
                      </a:pPr>
                      <a:r>
                        <a:rPr lang="ru-RU" sz="1200" dirty="0" smtClean="0">
                          <a:solidFill>
                            <a:srgbClr val="000000"/>
                          </a:solidFill>
                          <a:effectLst/>
                          <a:latin typeface="Times New Roman" panose="02020603050405020304" pitchFamily="18" charset="0"/>
                          <a:ea typeface="Calibri"/>
                          <a:cs typeface="Times New Roman" panose="02020603050405020304" pitchFamily="18" charset="0"/>
                        </a:rPr>
                        <a:t>Диплом победителя муниципального конкурса социальных проектов «Учись делать добро»</a:t>
                      </a:r>
                    </a:p>
                    <a:p>
                      <a:pPr>
                        <a:lnSpc>
                          <a:spcPct val="115000"/>
                        </a:lnSpc>
                        <a:spcAft>
                          <a:spcPts val="0"/>
                        </a:spcAft>
                      </a:pPr>
                      <a:r>
                        <a:rPr lang="ru-RU" sz="1200" dirty="0" smtClean="0">
                          <a:solidFill>
                            <a:srgbClr val="000000"/>
                          </a:solidFill>
                          <a:effectLst/>
                          <a:latin typeface="Times New Roman" panose="02020603050405020304" pitchFamily="18" charset="0"/>
                          <a:ea typeface="Calibri"/>
                          <a:cs typeface="Times New Roman" panose="02020603050405020304" pitchFamily="18" charset="0"/>
                        </a:rPr>
                        <a:t>Диплом победителя Городской выставки фотографий и поделок из вторсырья «Жизнь без отходов»</a:t>
                      </a:r>
                      <a:endParaRPr lang="ru-RU"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Зеленый флаг в международном конкурсе «</a:t>
                      </a:r>
                      <a:r>
                        <a:rPr lang="ru-RU" sz="1200" kern="1200" dirty="0" err="1" smtClean="0">
                          <a:solidFill>
                            <a:srgbClr val="000000"/>
                          </a:solidFill>
                          <a:effectLst/>
                          <a:latin typeface="Times New Roman" panose="02020603050405020304" pitchFamily="18" charset="0"/>
                          <a:ea typeface="Calibri"/>
                          <a:cs typeface="Times New Roman" panose="02020603050405020304" pitchFamily="18" charset="0"/>
                        </a:rPr>
                        <a:t>ЭКОшкола</a:t>
                      </a: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Победитель городского конкурса «Эко марафон»</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Организатор акции «Коробка храбрости» для </a:t>
                      </a:r>
                      <a:r>
                        <a:rPr lang="ru-RU" sz="1200" kern="1200" dirty="0" err="1" smtClean="0">
                          <a:solidFill>
                            <a:srgbClr val="000000"/>
                          </a:solidFill>
                          <a:effectLst/>
                          <a:latin typeface="Times New Roman" panose="02020603050405020304" pitchFamily="18" charset="0"/>
                          <a:ea typeface="Calibri"/>
                          <a:cs typeface="Times New Roman" panose="02020603050405020304" pitchFamily="18" charset="0"/>
                        </a:rPr>
                        <a:t>онкобольных</a:t>
                      </a: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 детей</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Диплом победителя Городской выставки фотографий и поделок из вторсырья «Жизнь без отходов»</a:t>
                      </a:r>
                      <a:endParaRPr lang="ru-RU" sz="12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Зеленый флаг в международном конкурсе «</a:t>
                      </a:r>
                      <a:r>
                        <a:rPr lang="ru-RU" sz="1200" kern="1200" dirty="0" err="1" smtClean="0">
                          <a:solidFill>
                            <a:srgbClr val="000000"/>
                          </a:solidFill>
                          <a:effectLst/>
                          <a:latin typeface="Times New Roman" panose="02020603050405020304" pitchFamily="18" charset="0"/>
                          <a:ea typeface="Calibri"/>
                          <a:cs typeface="Times New Roman" panose="02020603050405020304" pitchFamily="18" charset="0"/>
                        </a:rPr>
                        <a:t>ЭКОшкола</a:t>
                      </a: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Победитель городского конкурса «Эко марафон»</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Победитель городского конкурса «Землянам чистую планету»</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Организатор акции «Коробка храбрости» для </a:t>
                      </a:r>
                      <a:r>
                        <a:rPr lang="ru-RU" sz="1200" kern="1200" dirty="0" err="1" smtClean="0">
                          <a:solidFill>
                            <a:srgbClr val="000000"/>
                          </a:solidFill>
                          <a:effectLst/>
                          <a:latin typeface="Times New Roman" panose="02020603050405020304" pitchFamily="18" charset="0"/>
                          <a:ea typeface="Calibri"/>
                          <a:cs typeface="Times New Roman" panose="02020603050405020304" pitchFamily="18" charset="0"/>
                        </a:rPr>
                        <a:t>онкобольных</a:t>
                      </a: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 детей</a:t>
                      </a:r>
                    </a:p>
                    <a:p>
                      <a:pPr marL="0" algn="l" defTabSz="914400" rtl="0" eaLnBrk="1" latinLnBrk="0" hangingPunct="1">
                        <a:lnSpc>
                          <a:spcPct val="115000"/>
                        </a:lnSpc>
                        <a:spcAft>
                          <a:spcPts val="0"/>
                        </a:spcAft>
                      </a:pPr>
                      <a:r>
                        <a:rPr lang="ru-RU" sz="1200" kern="1200" dirty="0" smtClean="0">
                          <a:solidFill>
                            <a:srgbClr val="000000"/>
                          </a:solidFill>
                          <a:effectLst/>
                          <a:latin typeface="Times New Roman" panose="02020603050405020304" pitchFamily="18" charset="0"/>
                          <a:ea typeface="Calibri"/>
                          <a:cs typeface="Times New Roman" panose="02020603050405020304" pitchFamily="18" charset="0"/>
                        </a:rPr>
                        <a:t>Диплом победителя Городской выставки фотографий и поделок из вторсырья «Жизнь без отходов»</a:t>
                      </a:r>
                      <a:endParaRPr lang="ru-RU" sz="12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Заголовок 2"/>
          <p:cNvSpPr>
            <a:spLocks noGrp="1"/>
          </p:cNvSpPr>
          <p:nvPr>
            <p:ph type="title"/>
          </p:nvPr>
        </p:nvSpPr>
        <p:spPr>
          <a:xfrm>
            <a:off x="467544" y="19505"/>
            <a:ext cx="8229600" cy="714408"/>
          </a:xfrm>
        </p:spPr>
        <p:txBody>
          <a:bodyPr>
            <a:noAutofit/>
          </a:bodyPr>
          <a:lstStyle/>
          <a:p>
            <a:r>
              <a:rPr lang="ru-RU" sz="2400" dirty="0">
                <a:solidFill>
                  <a:schemeClr val="tx1"/>
                </a:solidFill>
              </a:rPr>
              <a:t>Качество внеурочной и внешкольной деятельности по </a:t>
            </a:r>
            <a:r>
              <a:rPr lang="ru-RU" sz="2400" dirty="0">
                <a:solidFill>
                  <a:schemeClr val="bg1"/>
                </a:solidFill>
              </a:rPr>
              <a:t>основным направлениям развития </a:t>
            </a:r>
            <a:r>
              <a:rPr lang="ru-RU" sz="2400" dirty="0" smtClean="0">
                <a:solidFill>
                  <a:schemeClr val="bg1"/>
                </a:solidFill>
              </a:rPr>
              <a:t>личности</a:t>
            </a:r>
            <a:endParaRPr lang="ru-RU" sz="2400" dirty="0">
              <a:solidFill>
                <a:schemeClr val="accent3">
                  <a:lumMod val="50000"/>
                </a:schemeClr>
              </a:solidFill>
            </a:endParaRPr>
          </a:p>
        </p:txBody>
      </p:sp>
    </p:spTree>
    <p:extLst>
      <p:ext uri="{BB962C8B-B14F-4D97-AF65-F5344CB8AC3E}">
        <p14:creationId xmlns:p14="http://schemas.microsoft.com/office/powerpoint/2010/main" val="1113398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13844627"/>
              </p:ext>
            </p:extLst>
          </p:nvPr>
        </p:nvGraphicFramePr>
        <p:xfrm>
          <a:off x="683568" y="476672"/>
          <a:ext cx="8280919" cy="5923788"/>
        </p:xfrm>
        <a:graphic>
          <a:graphicData uri="http://schemas.openxmlformats.org/drawingml/2006/table">
            <a:tbl>
              <a:tblPr firstRow="1" firstCol="1" bandRow="1" bandCol="1"/>
              <a:tblGrid>
                <a:gridCol w="1296143">
                  <a:extLst>
                    <a:ext uri="{9D8B030D-6E8A-4147-A177-3AD203B41FA5}">
                      <a16:colId xmlns:a16="http://schemas.microsoft.com/office/drawing/2014/main" xmlns="" val="20000"/>
                    </a:ext>
                  </a:extLst>
                </a:gridCol>
                <a:gridCol w="2016225">
                  <a:extLst>
                    <a:ext uri="{9D8B030D-6E8A-4147-A177-3AD203B41FA5}">
                      <a16:colId xmlns:a16="http://schemas.microsoft.com/office/drawing/2014/main" xmlns="" val="20001"/>
                    </a:ext>
                  </a:extLst>
                </a:gridCol>
                <a:gridCol w="2736303">
                  <a:extLst>
                    <a:ext uri="{9D8B030D-6E8A-4147-A177-3AD203B41FA5}">
                      <a16:colId xmlns:a16="http://schemas.microsoft.com/office/drawing/2014/main" xmlns="" val="20002"/>
                    </a:ext>
                  </a:extLst>
                </a:gridCol>
                <a:gridCol w="2232248">
                  <a:extLst>
                    <a:ext uri="{9D8B030D-6E8A-4147-A177-3AD203B41FA5}">
                      <a16:colId xmlns:a16="http://schemas.microsoft.com/office/drawing/2014/main" xmlns="" val="20003"/>
                    </a:ext>
                  </a:extLst>
                </a:gridCol>
              </a:tblGrid>
              <a:tr h="2068593">
                <a:tc>
                  <a:txBody>
                    <a:bodyPr/>
                    <a:lstStyle/>
                    <a:p>
                      <a:pPr marL="0" algn="l" defTabSz="914400" rtl="0" eaLnBrk="1" latinLnBrk="0" hangingPunct="1">
                        <a:lnSpc>
                          <a:spcPct val="115000"/>
                        </a:lnSpc>
                        <a:spcAft>
                          <a:spcPts val="0"/>
                        </a:spcAft>
                      </a:pPr>
                      <a:r>
                        <a:rPr lang="ru-RU" sz="2800" kern="1200" dirty="0" smtClean="0">
                          <a:solidFill>
                            <a:schemeClr val="tx1"/>
                          </a:solidFill>
                          <a:effectLst/>
                          <a:latin typeface="Times New Roman"/>
                          <a:ea typeface="Calibri"/>
                          <a:cs typeface="Times New Roman"/>
                        </a:rPr>
                        <a:t>Обще</a:t>
                      </a:r>
                      <a:br>
                        <a:rPr lang="ru-RU" sz="2800" kern="1200" dirty="0" smtClean="0">
                          <a:solidFill>
                            <a:schemeClr val="tx1"/>
                          </a:solidFill>
                          <a:effectLst/>
                          <a:latin typeface="Times New Roman"/>
                          <a:ea typeface="Calibri"/>
                          <a:cs typeface="Times New Roman"/>
                        </a:rPr>
                      </a:br>
                      <a:r>
                        <a:rPr lang="ru-RU" sz="2800" kern="1200" dirty="0" err="1" smtClean="0">
                          <a:solidFill>
                            <a:schemeClr val="tx1"/>
                          </a:solidFill>
                          <a:effectLst/>
                          <a:latin typeface="Times New Roman"/>
                          <a:ea typeface="Calibri"/>
                          <a:cs typeface="Times New Roman"/>
                        </a:rPr>
                        <a:t>интеллектуаль</a:t>
                      </a:r>
                      <a:r>
                        <a:rPr lang="ru-RU" sz="2800" kern="1200" dirty="0" smtClean="0">
                          <a:solidFill>
                            <a:schemeClr val="tx1"/>
                          </a:solidFill>
                          <a:effectLst/>
                          <a:latin typeface="Times New Roman"/>
                          <a:ea typeface="Calibri"/>
                          <a:cs typeface="Times New Roman"/>
                        </a:rPr>
                        <a:t/>
                      </a:r>
                      <a:br>
                        <a:rPr lang="ru-RU" sz="2800" kern="1200" dirty="0" smtClean="0">
                          <a:solidFill>
                            <a:schemeClr val="tx1"/>
                          </a:solidFill>
                          <a:effectLst/>
                          <a:latin typeface="Times New Roman"/>
                          <a:ea typeface="Calibri"/>
                          <a:cs typeface="Times New Roman"/>
                        </a:rPr>
                      </a:br>
                      <a:r>
                        <a:rPr lang="ru-RU" sz="2800" kern="1200" dirty="0" err="1" smtClean="0">
                          <a:solidFill>
                            <a:schemeClr val="tx1"/>
                          </a:solidFill>
                          <a:effectLst/>
                          <a:latin typeface="Times New Roman"/>
                          <a:ea typeface="Calibri"/>
                          <a:cs typeface="Times New Roman"/>
                        </a:rPr>
                        <a:t>ное</a:t>
                      </a:r>
                      <a:endParaRPr lang="ru-RU" sz="2800"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2000" kern="1200" dirty="0">
                          <a:solidFill>
                            <a:srgbClr val="000000"/>
                          </a:solidFill>
                          <a:effectLst/>
                          <a:latin typeface="Times New Roman" panose="02020603050405020304" pitchFamily="18" charset="0"/>
                          <a:ea typeface="Calibri"/>
                          <a:cs typeface="Times New Roman" panose="02020603050405020304" pitchFamily="18" charset="0"/>
                        </a:rPr>
                        <a:t>Диплом </a:t>
                      </a:r>
                      <a:r>
                        <a:rPr lang="en-US" sz="2000" kern="1200" dirty="0">
                          <a:solidFill>
                            <a:srgbClr val="000000"/>
                          </a:solidFill>
                          <a:effectLst/>
                          <a:latin typeface="Times New Roman" panose="02020603050405020304" pitchFamily="18" charset="0"/>
                          <a:ea typeface="Calibri"/>
                          <a:cs typeface="Times New Roman" panose="02020603050405020304" pitchFamily="18" charset="0"/>
                        </a:rPr>
                        <a:t>I</a:t>
                      </a:r>
                      <a:r>
                        <a:rPr lang="ru-RU" sz="2000" kern="1200" dirty="0">
                          <a:solidFill>
                            <a:srgbClr val="000000"/>
                          </a:solidFill>
                          <a:effectLst/>
                          <a:latin typeface="Times New Roman" panose="02020603050405020304" pitchFamily="18" charset="0"/>
                          <a:ea typeface="Calibri"/>
                          <a:cs typeface="Times New Roman" panose="02020603050405020304" pitchFamily="18" charset="0"/>
                        </a:rPr>
                        <a:t> степени в областном шахматном Фестивале памяти </a:t>
                      </a:r>
                      <a:r>
                        <a:rPr lang="ru-RU" sz="2000" kern="1200" dirty="0" err="1">
                          <a:solidFill>
                            <a:srgbClr val="000000"/>
                          </a:solidFill>
                          <a:effectLst/>
                          <a:latin typeface="Times New Roman" panose="02020603050405020304" pitchFamily="18" charset="0"/>
                          <a:ea typeface="Calibri"/>
                          <a:cs typeface="Times New Roman" panose="02020603050405020304" pitchFamily="18" charset="0"/>
                        </a:rPr>
                        <a:t>В.Дымы</a:t>
                      </a:r>
                      <a:endParaRPr lang="ru-RU" sz="20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800" kern="1200" dirty="0" smtClean="0">
                          <a:solidFill>
                            <a:srgbClr val="000000"/>
                          </a:solidFill>
                          <a:effectLst/>
                          <a:latin typeface="Times New Roman" panose="02020603050405020304" pitchFamily="18" charset="0"/>
                          <a:ea typeface="Calibri"/>
                          <a:cs typeface="Times New Roman" panose="02020603050405020304" pitchFamily="18" charset="0"/>
                        </a:rPr>
                        <a:t>Диплом призёра</a:t>
                      </a:r>
                      <a:r>
                        <a:rPr lang="ru-RU" sz="1800" kern="1200" baseline="0" dirty="0" smtClean="0">
                          <a:solidFill>
                            <a:srgbClr val="000000"/>
                          </a:solidFill>
                          <a:effectLst/>
                          <a:latin typeface="Times New Roman" panose="02020603050405020304" pitchFamily="18" charset="0"/>
                          <a:ea typeface="Calibri"/>
                          <a:cs typeface="Times New Roman" panose="02020603050405020304" pitchFamily="18" charset="0"/>
                        </a:rPr>
                        <a:t> Всероссийского технологического фестиваля </a:t>
                      </a:r>
                      <a:r>
                        <a:rPr lang="ru-RU" sz="1800" kern="1200" baseline="0" dirty="0" err="1" smtClean="0">
                          <a:solidFill>
                            <a:srgbClr val="000000"/>
                          </a:solidFill>
                          <a:effectLst/>
                          <a:latin typeface="Times New Roman" panose="02020603050405020304" pitchFamily="18" charset="0"/>
                          <a:ea typeface="Calibri"/>
                          <a:cs typeface="Times New Roman" panose="02020603050405020304" pitchFamily="18" charset="0"/>
                        </a:rPr>
                        <a:t>БайкалРобот</a:t>
                      </a:r>
                      <a:r>
                        <a:rPr lang="ru-RU" sz="1800" kern="1200" baseline="0" dirty="0" smtClean="0">
                          <a:solidFill>
                            <a:srgbClr val="000000"/>
                          </a:solidFill>
                          <a:effectLst/>
                          <a:latin typeface="Times New Roman" panose="02020603050405020304" pitchFamily="18" charset="0"/>
                          <a:ea typeface="Calibri"/>
                          <a:cs typeface="Times New Roman" panose="02020603050405020304" pitchFamily="18" charset="0"/>
                        </a:rPr>
                        <a:t> – 2019</a:t>
                      </a:r>
                    </a:p>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Диплом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I</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степени в областном шахматном турнире памяти В. Дымы</a:t>
                      </a:r>
                      <a:endParaRPr lang="ru-RU" sz="18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800" kern="1200" dirty="0" smtClean="0">
                          <a:solidFill>
                            <a:srgbClr val="000000"/>
                          </a:solidFill>
                          <a:effectLst/>
                          <a:latin typeface="Times New Roman" panose="02020603050405020304" pitchFamily="18" charset="0"/>
                          <a:ea typeface="Calibri"/>
                          <a:cs typeface="Times New Roman" panose="02020603050405020304" pitchFamily="18" charset="0"/>
                        </a:rPr>
                        <a:t>Диплом призёра</a:t>
                      </a:r>
                      <a:r>
                        <a:rPr lang="ru-RU" sz="1800" kern="1200" baseline="0" dirty="0" smtClean="0">
                          <a:solidFill>
                            <a:srgbClr val="000000"/>
                          </a:solidFill>
                          <a:effectLst/>
                          <a:latin typeface="Times New Roman" panose="02020603050405020304" pitchFamily="18" charset="0"/>
                          <a:ea typeface="Calibri"/>
                          <a:cs typeface="Times New Roman" panose="02020603050405020304" pitchFamily="18" charset="0"/>
                        </a:rPr>
                        <a:t> Регионального чемпионата «</a:t>
                      </a:r>
                      <a:r>
                        <a:rPr lang="ru-RU" sz="1800" kern="1200" baseline="0" dirty="0" err="1" smtClean="0">
                          <a:solidFill>
                            <a:srgbClr val="000000"/>
                          </a:solidFill>
                          <a:effectLst/>
                          <a:latin typeface="Times New Roman" panose="02020603050405020304" pitchFamily="18" charset="0"/>
                          <a:ea typeface="Calibri"/>
                          <a:cs typeface="Times New Roman" panose="02020603050405020304" pitchFamily="18" charset="0"/>
                        </a:rPr>
                        <a:t>ЮниорПрофи</a:t>
                      </a:r>
                      <a:r>
                        <a:rPr lang="ru-RU" sz="1800" kern="1200" baseline="0" dirty="0" smtClean="0">
                          <a:solidFill>
                            <a:srgbClr val="000000"/>
                          </a:solidFill>
                          <a:effectLst/>
                          <a:latin typeface="Times New Roman" panose="02020603050405020304" pitchFamily="18" charset="0"/>
                          <a:ea typeface="Calibri"/>
                          <a:cs typeface="Times New Roman" panose="02020603050405020304" pitchFamily="18" charset="0"/>
                        </a:rPr>
                        <a:t>»,</a:t>
                      </a:r>
                    </a:p>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Диплом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I</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степени в городском конкурсе турнир «Первенство «Детская шахматная лига», </a:t>
                      </a:r>
                    </a:p>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Диплом 2 степени «Белая ладья» </a:t>
                      </a:r>
                      <a:endParaRPr lang="ru-RU" sz="18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60893">
                <a:tc>
                  <a:txBody>
                    <a:bodyPr/>
                    <a:lstStyle/>
                    <a:p>
                      <a:pPr>
                        <a:lnSpc>
                          <a:spcPct val="115000"/>
                        </a:lnSpc>
                        <a:spcAft>
                          <a:spcPts val="0"/>
                        </a:spcAft>
                      </a:pPr>
                      <a:r>
                        <a:rPr lang="ru-RU" sz="2800" kern="1200" dirty="0" smtClean="0">
                          <a:solidFill>
                            <a:schemeClr val="tx1"/>
                          </a:solidFill>
                          <a:effectLst/>
                          <a:latin typeface="Times New Roman"/>
                          <a:ea typeface="Calibri"/>
                          <a:cs typeface="Times New Roman"/>
                        </a:rPr>
                        <a:t>Обще</a:t>
                      </a:r>
                      <a:br>
                        <a:rPr lang="ru-RU" sz="2800" kern="1200" dirty="0" smtClean="0">
                          <a:solidFill>
                            <a:schemeClr val="tx1"/>
                          </a:solidFill>
                          <a:effectLst/>
                          <a:latin typeface="Times New Roman"/>
                          <a:ea typeface="Calibri"/>
                          <a:cs typeface="Times New Roman"/>
                        </a:rPr>
                      </a:br>
                      <a:r>
                        <a:rPr lang="ru-RU" sz="2800" kern="1200" dirty="0" smtClean="0">
                          <a:solidFill>
                            <a:schemeClr val="tx1"/>
                          </a:solidFill>
                          <a:effectLst/>
                          <a:latin typeface="Times New Roman"/>
                          <a:ea typeface="Calibri"/>
                          <a:cs typeface="Times New Roman"/>
                        </a:rPr>
                        <a:t>культурное</a:t>
                      </a:r>
                      <a:endParaRPr lang="ru-RU" sz="2800" kern="1200" dirty="0">
                        <a:solidFill>
                          <a:schemeClr val="tx1"/>
                        </a:solidFill>
                        <a:effectLst/>
                        <a:latin typeface="Times New Roman"/>
                        <a:ea typeface="Calibri"/>
                        <a:cs typeface="Times New Roman"/>
                      </a:endParaRPr>
                    </a:p>
                  </a:txBody>
                  <a:tcPr marL="27934" marR="27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2000" kern="1200" dirty="0">
                          <a:solidFill>
                            <a:srgbClr val="000000"/>
                          </a:solidFill>
                          <a:effectLst/>
                          <a:latin typeface="Times New Roman" panose="02020603050405020304" pitchFamily="18" charset="0"/>
                          <a:ea typeface="Calibri"/>
                          <a:cs typeface="Times New Roman" panose="02020603050405020304" pitchFamily="18" charset="0"/>
                        </a:rPr>
                        <a:t>Диплом призёра городского конкурса проектов «Традиционная культура России»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Диплом победителя Городского конкурса  «Русское слово»,</a:t>
                      </a:r>
                    </a:p>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Призер</a:t>
                      </a:r>
                      <a:r>
                        <a:rPr lang="ru-RU" sz="1800" kern="1200" baseline="0" dirty="0" smtClean="0">
                          <a:solidFill>
                            <a:schemeClr val="tx1"/>
                          </a:solidFill>
                          <a:effectLst/>
                          <a:latin typeface="Times New Roman" panose="02020603050405020304" pitchFamily="18" charset="0"/>
                          <a:ea typeface="+mn-ea"/>
                          <a:cs typeface="Times New Roman" panose="02020603050405020304" pitchFamily="18" charset="0"/>
                        </a:rPr>
                        <a:t>  Фестиваля поэтического слова «Читаем Пушкина»</a:t>
                      </a:r>
                      <a:endParaRPr lang="ru-RU" sz="18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Диплом победителя Городского конкурса  «Я сибирской</a:t>
                      </a:r>
                      <a:r>
                        <a:rPr lang="ru-RU" sz="1800" kern="1200" baseline="0" dirty="0" smtClean="0">
                          <a:solidFill>
                            <a:schemeClr val="tx1"/>
                          </a:solidFill>
                          <a:effectLst/>
                          <a:latin typeface="Times New Roman" panose="02020603050405020304" pitchFamily="18" charset="0"/>
                          <a:ea typeface="+mn-ea"/>
                          <a:cs typeface="Times New Roman" panose="02020603050405020304" pitchFamily="18" charset="0"/>
                        </a:rPr>
                        <a:t> породы</a:t>
                      </a: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 призер областного конкурса чтецов «Кубок Иркутска»</a:t>
                      </a:r>
                      <a:endParaRPr lang="ru-RU" sz="2400" kern="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66463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1639873"/>
              </p:ext>
            </p:extLst>
          </p:nvPr>
        </p:nvGraphicFramePr>
        <p:xfrm>
          <a:off x="251520" y="108245"/>
          <a:ext cx="8640959" cy="4599671"/>
        </p:xfrm>
        <a:graphic>
          <a:graphicData uri="http://schemas.openxmlformats.org/drawingml/2006/table">
            <a:tbl>
              <a:tblPr firstRow="1" firstCol="1" bandRow="1" bandCol="1"/>
              <a:tblGrid>
                <a:gridCol w="2803128">
                  <a:extLst>
                    <a:ext uri="{9D8B030D-6E8A-4147-A177-3AD203B41FA5}">
                      <a16:colId xmlns:a16="http://schemas.microsoft.com/office/drawing/2014/main" xmlns="" val="20000"/>
                    </a:ext>
                  </a:extLst>
                </a:gridCol>
                <a:gridCol w="2666600">
                  <a:extLst>
                    <a:ext uri="{9D8B030D-6E8A-4147-A177-3AD203B41FA5}">
                      <a16:colId xmlns:a16="http://schemas.microsoft.com/office/drawing/2014/main" xmlns="" val="20001"/>
                    </a:ext>
                  </a:extLst>
                </a:gridCol>
                <a:gridCol w="2058277">
                  <a:extLst>
                    <a:ext uri="{9D8B030D-6E8A-4147-A177-3AD203B41FA5}">
                      <a16:colId xmlns:a16="http://schemas.microsoft.com/office/drawing/2014/main" xmlns="" val="20002"/>
                    </a:ext>
                  </a:extLst>
                </a:gridCol>
                <a:gridCol w="1112954">
                  <a:extLst>
                    <a:ext uri="{9D8B030D-6E8A-4147-A177-3AD203B41FA5}">
                      <a16:colId xmlns:a16="http://schemas.microsoft.com/office/drawing/2014/main" xmlns="" val="20003"/>
                    </a:ext>
                  </a:extLst>
                </a:gridCol>
              </a:tblGrid>
              <a:tr h="391171">
                <a:tc>
                  <a:txBody>
                    <a:bodyPr/>
                    <a:lstStyle/>
                    <a:p>
                      <a:pPr algn="ctr">
                        <a:lnSpc>
                          <a:spcPct val="115000"/>
                        </a:lnSpc>
                        <a:spcAft>
                          <a:spcPts val="0"/>
                        </a:spcAft>
                      </a:pPr>
                      <a:r>
                        <a:rPr lang="ru-RU" sz="1800" b="1" dirty="0">
                          <a:solidFill>
                            <a:srgbClr val="000000"/>
                          </a:solidFill>
                          <a:effectLst/>
                          <a:latin typeface="Times New Roman" panose="02020603050405020304" pitchFamily="18" charset="0"/>
                          <a:ea typeface="Calibri"/>
                          <a:cs typeface="Times New Roman" panose="02020603050405020304" pitchFamily="18" charset="0"/>
                        </a:rPr>
                        <a:t>Направление</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0000"/>
                          </a:solidFill>
                          <a:effectLst/>
                          <a:latin typeface="Times New Roman" panose="02020603050405020304" pitchFamily="18" charset="0"/>
                          <a:ea typeface="Calibri"/>
                          <a:cs typeface="Times New Roman" panose="02020603050405020304" pitchFamily="18" charset="0"/>
                        </a:rPr>
                        <a:t>Уровень</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rgbClr val="000000"/>
                          </a:solidFill>
                          <a:effectLst/>
                          <a:latin typeface="Times New Roman" panose="02020603050405020304" pitchFamily="18" charset="0"/>
                          <a:ea typeface="Calibri"/>
                          <a:cs typeface="Times New Roman" panose="02020603050405020304" pitchFamily="18" charset="0"/>
                        </a:rPr>
                        <a:t>Количество призовых мест</a:t>
                      </a:r>
                      <a:endParaRPr lang="ru-RU" sz="180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rgbClr val="000000"/>
                          </a:solidFill>
                          <a:effectLst/>
                          <a:latin typeface="Times New Roman" panose="02020603050405020304" pitchFamily="18" charset="0"/>
                          <a:ea typeface="Calibri"/>
                          <a:cs typeface="Times New Roman" panose="02020603050405020304" pitchFamily="18" charset="0"/>
                        </a:rPr>
                        <a:t>итого</a:t>
                      </a:r>
                      <a:endParaRPr lang="ru-RU" sz="180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47507">
                <a:tc>
                  <a:txBody>
                    <a:bodyPr/>
                    <a:lstStyle/>
                    <a:p>
                      <a:pPr>
                        <a:lnSpc>
                          <a:spcPct val="115000"/>
                        </a:lnSpc>
                        <a:spcAft>
                          <a:spcPts val="0"/>
                        </a:spcAft>
                      </a:pPr>
                      <a:r>
                        <a:rPr lang="ru-RU" sz="1800" dirty="0">
                          <a:solidFill>
                            <a:srgbClr val="000000"/>
                          </a:solidFill>
                          <a:effectLst/>
                          <a:latin typeface="Times New Roman" panose="02020603050405020304" pitchFamily="18" charset="0"/>
                          <a:ea typeface="Calibri"/>
                          <a:cs typeface="Times New Roman" panose="02020603050405020304" pitchFamily="18" charset="0"/>
                        </a:rPr>
                        <a:t>Студия «Художественное слово»</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Округ </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3</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03190">
                <a:tc>
                  <a:txBody>
                    <a:bodyPr/>
                    <a:lstStyle/>
                    <a:p>
                      <a:pPr>
                        <a:lnSpc>
                          <a:spcPct val="115000"/>
                        </a:lnSpc>
                        <a:spcAft>
                          <a:spcPts val="0"/>
                        </a:spcAft>
                      </a:pPr>
                      <a:r>
                        <a:rPr lang="ru-RU" sz="1800" dirty="0">
                          <a:solidFill>
                            <a:srgbClr val="000000"/>
                          </a:solidFill>
                          <a:effectLst/>
                          <a:latin typeface="Times New Roman" panose="02020603050405020304" pitchFamily="18" charset="0"/>
                          <a:ea typeface="Calibri"/>
                          <a:cs typeface="Times New Roman" panose="02020603050405020304" pitchFamily="18" charset="0"/>
                        </a:rPr>
                        <a:t>Шахматы </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12</a:t>
                      </a:r>
                    </a:p>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13</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28083">
                <a:tc>
                  <a:txBody>
                    <a:bodyPr/>
                    <a:lstStyle/>
                    <a:p>
                      <a:pP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Каратэ</a:t>
                      </a:r>
                      <a:r>
                        <a:rPr lang="ru-RU" sz="1800"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ru-RU" sz="1800" baseline="0" dirty="0" err="1" smtClean="0">
                          <a:solidFill>
                            <a:srgbClr val="000000"/>
                          </a:solidFill>
                          <a:effectLst/>
                          <a:latin typeface="Times New Roman" panose="02020603050405020304" pitchFamily="18" charset="0"/>
                          <a:ea typeface="Calibri"/>
                          <a:cs typeface="Times New Roman" panose="02020603050405020304" pitchFamily="18" charset="0"/>
                        </a:rPr>
                        <a:t>номичи</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12</a:t>
                      </a:r>
                    </a:p>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23</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28083">
                <a:tc>
                  <a:txBody>
                    <a:bodyPr/>
                    <a:lstStyle/>
                    <a:p>
                      <a:pP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Ушу</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err="1" smtClean="0">
                          <a:solidFill>
                            <a:schemeClr val="tx1"/>
                          </a:solidFill>
                          <a:effectLst/>
                          <a:latin typeface="Times New Roman" panose="02020603050405020304" pitchFamily="18" charset="0"/>
                          <a:ea typeface="Calibri"/>
                          <a:cs typeface="Times New Roman" panose="02020603050405020304" pitchFamily="18" charset="0"/>
                        </a:rPr>
                        <a:t>Сиб</a:t>
                      </a: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a:t>
                      </a:r>
                      <a:r>
                        <a:rPr lang="ru-RU" sz="1800" baseline="0" dirty="0" smtClean="0">
                          <a:solidFill>
                            <a:schemeClr val="tx1"/>
                          </a:solidFill>
                          <a:effectLst/>
                          <a:latin typeface="Times New Roman" panose="02020603050405020304" pitchFamily="18" charset="0"/>
                          <a:ea typeface="Calibri"/>
                          <a:cs typeface="Times New Roman" panose="02020603050405020304" pitchFamily="18" charset="0"/>
                        </a:rPr>
                        <a:t> федеральный округ</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13</a:t>
                      </a:r>
                    </a:p>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14</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28083">
                <a:tc>
                  <a:txBody>
                    <a:bodyPr/>
                    <a:lstStyle/>
                    <a:p>
                      <a:pP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Эко-класс</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Город</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2</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28083">
                <a:tc>
                  <a:txBody>
                    <a:bodyPr/>
                    <a:lstStyle/>
                    <a:p>
                      <a:pPr>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Брейк </a:t>
                      </a:r>
                      <a:r>
                        <a:rPr lang="ru-RU" sz="1800" kern="1200" dirty="0" err="1" smtClean="0">
                          <a:solidFill>
                            <a:schemeClr val="tx1"/>
                          </a:solidFill>
                          <a:effectLst/>
                          <a:latin typeface="Times New Roman" panose="02020603050405020304" pitchFamily="18" charset="0"/>
                          <a:ea typeface="+mn-ea"/>
                          <a:cs typeface="Times New Roman" panose="02020603050405020304" pitchFamily="18" charset="0"/>
                        </a:rPr>
                        <a:t>данс</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ea typeface="Calibri"/>
                          <a:cs typeface="Times New Roman" panose="02020603050405020304" pitchFamily="18" charset="0"/>
                        </a:rPr>
                        <a:t>Город</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9</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9</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3663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22390290"/>
              </p:ext>
            </p:extLst>
          </p:nvPr>
        </p:nvGraphicFramePr>
        <p:xfrm>
          <a:off x="251520" y="1916832"/>
          <a:ext cx="8640959" cy="2562654"/>
        </p:xfrm>
        <a:graphic>
          <a:graphicData uri="http://schemas.openxmlformats.org/drawingml/2006/table">
            <a:tbl>
              <a:tblPr firstRow="1" firstCol="1" bandRow="1" bandCol="1"/>
              <a:tblGrid>
                <a:gridCol w="2803128">
                  <a:extLst>
                    <a:ext uri="{9D8B030D-6E8A-4147-A177-3AD203B41FA5}">
                      <a16:colId xmlns:a16="http://schemas.microsoft.com/office/drawing/2014/main" xmlns="" val="20000"/>
                    </a:ext>
                  </a:extLst>
                </a:gridCol>
                <a:gridCol w="2666600">
                  <a:extLst>
                    <a:ext uri="{9D8B030D-6E8A-4147-A177-3AD203B41FA5}">
                      <a16:colId xmlns:a16="http://schemas.microsoft.com/office/drawing/2014/main" xmlns="" val="20001"/>
                    </a:ext>
                  </a:extLst>
                </a:gridCol>
                <a:gridCol w="2058277">
                  <a:extLst>
                    <a:ext uri="{9D8B030D-6E8A-4147-A177-3AD203B41FA5}">
                      <a16:colId xmlns:a16="http://schemas.microsoft.com/office/drawing/2014/main" xmlns="" val="20002"/>
                    </a:ext>
                  </a:extLst>
                </a:gridCol>
                <a:gridCol w="1112954">
                  <a:extLst>
                    <a:ext uri="{9D8B030D-6E8A-4147-A177-3AD203B41FA5}">
                      <a16:colId xmlns:a16="http://schemas.microsoft.com/office/drawing/2014/main" xmlns="" val="20003"/>
                    </a:ext>
                  </a:extLst>
                </a:gridCol>
              </a:tblGrid>
              <a:tr h="418722">
                <a:tc>
                  <a:txBody>
                    <a:bodyPr/>
                    <a:lstStyle/>
                    <a:p>
                      <a:pP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Джиу-джитсу</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a:t>
                      </a:r>
                    </a:p>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9361">
                <a:tc>
                  <a:txBody>
                    <a:bodyPr/>
                    <a:lstStyle/>
                    <a:p>
                      <a:pP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Школьный</a:t>
                      </a:r>
                      <a:r>
                        <a:rPr lang="ru-RU" sz="1800" baseline="0" dirty="0" smtClean="0">
                          <a:solidFill>
                            <a:srgbClr val="000000"/>
                          </a:solidFill>
                          <a:effectLst/>
                          <a:latin typeface="Times New Roman" panose="02020603050405020304" pitchFamily="18" charset="0"/>
                          <a:ea typeface="Calibri"/>
                          <a:cs typeface="Times New Roman" panose="02020603050405020304" pitchFamily="18" charset="0"/>
                        </a:rPr>
                        <a:t> м</a:t>
                      </a: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узей </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Город</a:t>
                      </a:r>
                      <a:endParaRPr lang="ru-RU" sz="1800" dirty="0">
                        <a:latin typeface="Times New Roman" panose="02020603050405020304" pitchFamily="18" charset="0"/>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2</a:t>
                      </a:r>
                      <a:endParaRPr lang="ru-RU" sz="1800" dirty="0">
                        <a:latin typeface="Times New Roman" panose="02020603050405020304" pitchFamily="18" charset="0"/>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8083">
                <a:tc>
                  <a:txBody>
                    <a:bodyPr/>
                    <a:lstStyle/>
                    <a:p>
                      <a:pPr>
                        <a:lnSpc>
                          <a:spcPct val="115000"/>
                        </a:lnSpc>
                        <a:spcAft>
                          <a:spcPts val="0"/>
                        </a:spcAft>
                      </a:pPr>
                      <a:r>
                        <a:rPr lang="ru-RU" sz="1800" dirty="0">
                          <a:solidFill>
                            <a:srgbClr val="000000"/>
                          </a:solidFill>
                          <a:effectLst/>
                          <a:latin typeface="Times New Roman" panose="02020603050405020304" pitchFamily="18" charset="0"/>
                          <a:ea typeface="Calibri"/>
                          <a:cs typeface="Times New Roman" panose="02020603050405020304" pitchFamily="18" charset="0"/>
                        </a:rPr>
                        <a:t>Робототехника</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1"/>
                          </a:solidFill>
                          <a:latin typeface="Times New Roman" panose="02020603050405020304" pitchFamily="18" charset="0"/>
                          <a:cs typeface="Times New Roman" panose="02020603050405020304" pitchFamily="18" charset="0"/>
                        </a:rPr>
                        <a:t>Город</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4</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4</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6500">
                <a:tc>
                  <a:txBody>
                    <a:bodyPr/>
                    <a:lstStyle/>
                    <a:p>
                      <a:pPr>
                        <a:lnSpc>
                          <a:spcPct val="115000"/>
                        </a:lnSpc>
                        <a:spcAft>
                          <a:spcPts val="0"/>
                        </a:spcAft>
                      </a:pP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Смешанные единоборства</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latin typeface="Times New Roman" panose="02020603050405020304" pitchFamily="18" charset="0"/>
                          <a:cs typeface="Times New Roman" panose="02020603050405020304" pitchFamily="18" charset="0"/>
                        </a:rPr>
                        <a:t>12</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12</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667">
                <a:tc gridSpan="3">
                  <a:txBody>
                    <a:bodyPr/>
                    <a:lstStyle/>
                    <a:p>
                      <a:pPr algn="ctr">
                        <a:lnSpc>
                          <a:spcPct val="115000"/>
                        </a:lnSpc>
                        <a:spcAft>
                          <a:spcPts val="0"/>
                        </a:spcAft>
                      </a:pPr>
                      <a:r>
                        <a:rPr lang="ru-RU" sz="1800" dirty="0">
                          <a:solidFill>
                            <a:srgbClr val="000000"/>
                          </a:solidFill>
                          <a:effectLst/>
                          <a:latin typeface="Times New Roman" panose="02020603050405020304" pitchFamily="18" charset="0"/>
                          <a:ea typeface="Calibri"/>
                          <a:cs typeface="Times New Roman" panose="02020603050405020304" pitchFamily="18" charset="0"/>
                        </a:rPr>
                        <a:t>Итого</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800" dirty="0" smtClean="0">
                          <a:solidFill>
                            <a:srgbClr val="000000"/>
                          </a:solidFill>
                          <a:effectLst/>
                          <a:latin typeface="Times New Roman" panose="02020603050405020304" pitchFamily="18" charset="0"/>
                          <a:ea typeface="Calibri"/>
                          <a:cs typeface="Times New Roman" panose="02020603050405020304" pitchFamily="18" charset="0"/>
                        </a:rPr>
                        <a:t>84</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58873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44824"/>
            <a:ext cx="8424935" cy="4824536"/>
          </a:xfrm>
        </p:spPr>
        <p:txBody>
          <a:bodyPr/>
          <a:lstStyle/>
          <a:p>
            <a:r>
              <a:rPr lang="ru-RU" sz="2800" dirty="0"/>
              <a:t>Школа оснащена педагогическими кадрами. Доля педагогических работников, имеющих высшее педагогическое образование и (или) переподготовку по профилю составляет </a:t>
            </a:r>
            <a:r>
              <a:rPr lang="ru-RU" sz="2800" dirty="0" smtClean="0"/>
              <a:t>82 </a:t>
            </a:r>
            <a:r>
              <a:rPr lang="ru-RU" sz="2800" dirty="0"/>
              <a:t>%. Доля педагогических работников аттестованных на  первую, высшую категорию и на соответствие занимаемой  должности от общего количества педагогических работников в образовательной организации составляет </a:t>
            </a:r>
            <a:r>
              <a:rPr lang="ru-RU" sz="2800" dirty="0" smtClean="0"/>
              <a:t>61 %. За </a:t>
            </a:r>
            <a:r>
              <a:rPr lang="ru-RU" sz="2800" dirty="0"/>
              <a:t>текущий год курсовую подготовку прошли </a:t>
            </a:r>
            <a:r>
              <a:rPr lang="ru-RU" sz="2800" dirty="0" smtClean="0"/>
              <a:t>56%, 38человек. </a:t>
            </a:r>
            <a:endParaRPr lang="ru-RU" sz="2800" dirty="0"/>
          </a:p>
          <a:p>
            <a:endParaRPr lang="ru-RU" dirty="0"/>
          </a:p>
          <a:p>
            <a:endParaRPr lang="ru-RU" dirty="0"/>
          </a:p>
        </p:txBody>
      </p:sp>
      <p:sp>
        <p:nvSpPr>
          <p:cNvPr id="2" name="Заголовок 1"/>
          <p:cNvSpPr>
            <a:spLocks noGrp="1"/>
          </p:cNvSpPr>
          <p:nvPr>
            <p:ph type="title"/>
          </p:nvPr>
        </p:nvSpPr>
        <p:spPr/>
        <p:txBody>
          <a:bodyPr>
            <a:normAutofit fontScale="90000"/>
          </a:bodyPr>
          <a:lstStyle/>
          <a:p>
            <a:r>
              <a:rPr lang="ru-RU" sz="3200" dirty="0"/>
              <a:t>Раздел IV. Условия осуществления образовательного процесса: кадровое обеспечение ОП</a:t>
            </a:r>
            <a:endParaRPr lang="ru-RU" dirty="0"/>
          </a:p>
        </p:txBody>
      </p:sp>
    </p:spTree>
    <p:extLst>
      <p:ext uri="{BB962C8B-B14F-4D97-AF65-F5344CB8AC3E}">
        <p14:creationId xmlns:p14="http://schemas.microsoft.com/office/powerpoint/2010/main" val="2272201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1628800"/>
            <a:ext cx="8496944" cy="5040560"/>
          </a:xfrm>
        </p:spPr>
        <p:txBody>
          <a:bodyPr/>
          <a:lstStyle/>
          <a:p>
            <a:r>
              <a:rPr lang="ru-RU" dirty="0"/>
              <a:t>В школе создана  современная информационно-образовательная </a:t>
            </a:r>
            <a:r>
              <a:rPr lang="ru-RU" dirty="0" smtClean="0"/>
              <a:t>среда. </a:t>
            </a:r>
            <a:endParaRPr lang="ru-RU" dirty="0" smtClean="0">
              <a:solidFill>
                <a:srgbClr val="FF0000"/>
              </a:solidFill>
            </a:endParaRPr>
          </a:p>
          <a:p>
            <a:endParaRPr lang="ru-RU" dirty="0"/>
          </a:p>
        </p:txBody>
      </p:sp>
      <p:sp>
        <p:nvSpPr>
          <p:cNvPr id="2" name="Заголовок 1"/>
          <p:cNvSpPr>
            <a:spLocks noGrp="1"/>
          </p:cNvSpPr>
          <p:nvPr>
            <p:ph type="title"/>
          </p:nvPr>
        </p:nvSpPr>
        <p:spPr/>
        <p:txBody>
          <a:bodyPr>
            <a:normAutofit fontScale="90000"/>
          </a:bodyPr>
          <a:lstStyle/>
          <a:p>
            <a:r>
              <a:rPr lang="ru-RU" sz="3200" dirty="0"/>
              <a:t>Раздел IV. Условия осуществления образовательного процесса: информационные условия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211816987"/>
              </p:ext>
            </p:extLst>
          </p:nvPr>
        </p:nvGraphicFramePr>
        <p:xfrm>
          <a:off x="179512" y="2780928"/>
          <a:ext cx="8496943" cy="3995680"/>
        </p:xfrm>
        <a:graphic>
          <a:graphicData uri="http://schemas.openxmlformats.org/drawingml/2006/table">
            <a:tbl>
              <a:tblPr firstRow="1" firstCol="1" bandRow="1"/>
              <a:tblGrid>
                <a:gridCol w="2123572">
                  <a:extLst>
                    <a:ext uri="{9D8B030D-6E8A-4147-A177-3AD203B41FA5}">
                      <a16:colId xmlns:a16="http://schemas.microsoft.com/office/drawing/2014/main" xmlns="" val="20000"/>
                    </a:ext>
                  </a:extLst>
                </a:gridCol>
                <a:gridCol w="2124457">
                  <a:extLst>
                    <a:ext uri="{9D8B030D-6E8A-4147-A177-3AD203B41FA5}">
                      <a16:colId xmlns:a16="http://schemas.microsoft.com/office/drawing/2014/main" xmlns="" val="20001"/>
                    </a:ext>
                  </a:extLst>
                </a:gridCol>
                <a:gridCol w="2124457">
                  <a:extLst>
                    <a:ext uri="{9D8B030D-6E8A-4147-A177-3AD203B41FA5}">
                      <a16:colId xmlns:a16="http://schemas.microsoft.com/office/drawing/2014/main" xmlns="" val="20002"/>
                    </a:ext>
                  </a:extLst>
                </a:gridCol>
                <a:gridCol w="2124457">
                  <a:extLst>
                    <a:ext uri="{9D8B030D-6E8A-4147-A177-3AD203B41FA5}">
                      <a16:colId xmlns:a16="http://schemas.microsoft.com/office/drawing/2014/main" xmlns="" val="20003"/>
                    </a:ext>
                  </a:extLst>
                </a:gridCol>
              </a:tblGrid>
              <a:tr h="208717">
                <a:tc>
                  <a:txBody>
                    <a:bodyPr/>
                    <a:lstStyle/>
                    <a:p>
                      <a:pPr algn="ctr">
                        <a:lnSpc>
                          <a:spcPct val="115000"/>
                        </a:lnSpc>
                        <a:spcAft>
                          <a:spcPts val="1000"/>
                        </a:spcAft>
                      </a:pPr>
                      <a:r>
                        <a:rPr lang="ru-RU" sz="1400" b="1" dirty="0">
                          <a:solidFill>
                            <a:srgbClr val="000000"/>
                          </a:solidFill>
                          <a:effectLst/>
                          <a:latin typeface="Times New Roman"/>
                          <a:ea typeface="Calibri"/>
                          <a:cs typeface="Calibri"/>
                        </a:rPr>
                        <a:t>Учебный год</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400" b="1" kern="1200" dirty="0" smtClean="0">
                          <a:solidFill>
                            <a:srgbClr val="000000"/>
                          </a:solidFill>
                          <a:effectLst/>
                          <a:latin typeface="Times New Roman"/>
                          <a:ea typeface="Calibri"/>
                          <a:cs typeface="Calibri"/>
                        </a:rPr>
                        <a:t>2018-2019</a:t>
                      </a:r>
                      <a:endParaRPr lang="ru-RU" sz="1400" b="1"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400" b="1" kern="1200" dirty="0" smtClean="0">
                          <a:solidFill>
                            <a:srgbClr val="000000"/>
                          </a:solidFill>
                          <a:effectLst/>
                          <a:latin typeface="Times New Roman"/>
                          <a:ea typeface="Calibri"/>
                          <a:cs typeface="Calibri"/>
                        </a:rPr>
                        <a:t>2019-2020</a:t>
                      </a:r>
                      <a:endParaRPr lang="ru-RU" sz="1400" b="1"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400" b="1" kern="1200" dirty="0" smtClean="0">
                          <a:solidFill>
                            <a:srgbClr val="000000"/>
                          </a:solidFill>
                          <a:effectLst/>
                          <a:latin typeface="Times New Roman"/>
                          <a:ea typeface="Calibri"/>
                          <a:cs typeface="Calibri"/>
                        </a:rPr>
                        <a:t>2020-2021</a:t>
                      </a:r>
                      <a:endParaRPr lang="ru-RU" sz="1400" b="1"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компьютеры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75</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ноутбуки</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23</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26</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26</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локальная сеть</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44</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3286">
                <a:tc>
                  <a:txBody>
                    <a:bodyPr/>
                    <a:lstStyle/>
                    <a:p>
                      <a:pPr algn="just">
                        <a:lnSpc>
                          <a:spcPct val="115000"/>
                        </a:lnSpc>
                        <a:spcAft>
                          <a:spcPts val="1000"/>
                        </a:spcAft>
                      </a:pPr>
                      <a:r>
                        <a:rPr lang="ru-RU" sz="1400" b="1" i="1">
                          <a:solidFill>
                            <a:srgbClr val="000000"/>
                          </a:solidFill>
                          <a:effectLst/>
                          <a:latin typeface="Times New Roman"/>
                          <a:ea typeface="Calibri"/>
                          <a:cs typeface="Calibri"/>
                        </a:rPr>
                        <a:t>мультимедийные проекторы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21</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интерактивные доски</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5</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6</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6</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принтеры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13</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6</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5</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МФУ</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8</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13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13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телевизоры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7</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7</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7</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6643">
                <a:tc>
                  <a:txBody>
                    <a:bodyPr/>
                    <a:lstStyle/>
                    <a:p>
                      <a:pPr algn="just">
                        <a:lnSpc>
                          <a:spcPct val="115000"/>
                        </a:lnSpc>
                        <a:spcAft>
                          <a:spcPts val="1000"/>
                        </a:spcAft>
                      </a:pPr>
                      <a:r>
                        <a:rPr lang="ru-RU" sz="1400" b="1" i="1">
                          <a:solidFill>
                            <a:srgbClr val="000000"/>
                          </a:solidFill>
                          <a:effectLst/>
                          <a:latin typeface="Times New Roman"/>
                          <a:ea typeface="Calibri"/>
                          <a:cs typeface="Calibri"/>
                        </a:rPr>
                        <a:t>сканеры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2</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13286">
                <a:tc>
                  <a:txBody>
                    <a:bodyPr/>
                    <a:lstStyle/>
                    <a:p>
                      <a:pPr algn="just">
                        <a:lnSpc>
                          <a:spcPct val="115000"/>
                        </a:lnSpc>
                        <a:spcAft>
                          <a:spcPts val="1000"/>
                        </a:spcAft>
                      </a:pPr>
                      <a:r>
                        <a:rPr lang="ru-RU" sz="1400" b="1" i="1">
                          <a:solidFill>
                            <a:srgbClr val="000000"/>
                          </a:solidFill>
                          <a:effectLst/>
                          <a:latin typeface="Times New Roman"/>
                          <a:ea typeface="Calibri"/>
                          <a:cs typeface="Calibri"/>
                        </a:rPr>
                        <a:t>подключение к сети Интернет</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ru-RU" sz="1800" kern="1200" dirty="0" smtClean="0">
                          <a:solidFill>
                            <a:srgbClr val="000000"/>
                          </a:solidFill>
                          <a:effectLst/>
                          <a:latin typeface="Times New Roman"/>
                          <a:ea typeface="Calibri"/>
                          <a:cs typeface="Calibri"/>
                        </a:rPr>
                        <a:t>44</a:t>
                      </a:r>
                      <a:endParaRPr lang="ru-RU" sz="180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dirty="0" smtClean="0"/>
                        <a:t>82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36601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484784"/>
            <a:ext cx="8568951" cy="4641379"/>
          </a:xfrm>
        </p:spPr>
        <p:txBody>
          <a:bodyPr>
            <a:normAutofit/>
          </a:bodyPr>
          <a:lstStyle/>
          <a:p>
            <a:r>
              <a:rPr lang="ru-RU" dirty="0">
                <a:solidFill>
                  <a:schemeClr val="tx1"/>
                </a:solidFill>
              </a:rPr>
              <a:t>Произведены работы по </a:t>
            </a:r>
            <a:r>
              <a:rPr lang="ru-RU" dirty="0" smtClean="0">
                <a:solidFill>
                  <a:schemeClr val="tx1"/>
                </a:solidFill>
              </a:rPr>
              <a:t>ремонту потолка в холле на </a:t>
            </a:r>
            <a:r>
              <a:rPr lang="ru-RU" dirty="0">
                <a:solidFill>
                  <a:schemeClr val="tx1"/>
                </a:solidFill>
              </a:rPr>
              <a:t>сумму </a:t>
            </a:r>
            <a:r>
              <a:rPr lang="ru-RU" dirty="0" smtClean="0">
                <a:solidFill>
                  <a:schemeClr val="tx1"/>
                </a:solidFill>
              </a:rPr>
              <a:t>500 000рублей</a:t>
            </a:r>
            <a:r>
              <a:rPr lang="ru-RU" dirty="0">
                <a:solidFill>
                  <a:schemeClr val="tx1"/>
                </a:solidFill>
              </a:rPr>
              <a:t>. </a:t>
            </a:r>
          </a:p>
          <a:p>
            <a:r>
              <a:rPr lang="ru-RU" dirty="0">
                <a:solidFill>
                  <a:schemeClr val="tx1"/>
                </a:solidFill>
              </a:rPr>
              <a:t>Произведено освидетельствование (проверка) пожарных гидрантов на сумму 5000 рублей.</a:t>
            </a:r>
          </a:p>
          <a:p>
            <a:r>
              <a:rPr lang="ru-RU" dirty="0" smtClean="0">
                <a:solidFill>
                  <a:schemeClr val="tx1"/>
                </a:solidFill>
              </a:rPr>
              <a:t>Произведена </a:t>
            </a:r>
            <a:r>
              <a:rPr lang="ru-RU" dirty="0">
                <a:solidFill>
                  <a:schemeClr val="tx1"/>
                </a:solidFill>
              </a:rPr>
              <a:t>проверка качества огнезащитной обработки деревянных конструкций кровли  на сумму 3500 рублей.</a:t>
            </a:r>
          </a:p>
          <a:p>
            <a:r>
              <a:rPr lang="ru-RU" dirty="0" smtClean="0">
                <a:solidFill>
                  <a:schemeClr val="tx1"/>
                </a:solidFill>
              </a:rPr>
              <a:t>Произведена перезарядка </a:t>
            </a:r>
            <a:r>
              <a:rPr lang="ru-RU" dirty="0">
                <a:solidFill>
                  <a:schemeClr val="tx1"/>
                </a:solidFill>
              </a:rPr>
              <a:t>огнетушителей на 12210  </a:t>
            </a:r>
            <a:r>
              <a:rPr lang="ru-RU" dirty="0" smtClean="0">
                <a:solidFill>
                  <a:schemeClr val="tx1"/>
                </a:solidFill>
              </a:rPr>
              <a:t>рублей</a:t>
            </a:r>
          </a:p>
          <a:p>
            <a:r>
              <a:rPr lang="ru-RU" dirty="0" smtClean="0">
                <a:solidFill>
                  <a:schemeClr val="tx1"/>
                </a:solidFill>
              </a:rPr>
              <a:t>произведены </a:t>
            </a:r>
            <a:r>
              <a:rPr lang="ru-RU" dirty="0">
                <a:solidFill>
                  <a:schemeClr val="tx1"/>
                </a:solidFill>
              </a:rPr>
              <a:t>замеры сопротивления электропроводки на 17911,13 рублей</a:t>
            </a:r>
          </a:p>
          <a:p>
            <a:endParaRPr lang="ru-RU" dirty="0"/>
          </a:p>
        </p:txBody>
      </p:sp>
      <p:sp>
        <p:nvSpPr>
          <p:cNvPr id="3" name="Заголовок 2"/>
          <p:cNvSpPr>
            <a:spLocks noGrp="1"/>
          </p:cNvSpPr>
          <p:nvPr>
            <p:ph type="title"/>
          </p:nvPr>
        </p:nvSpPr>
        <p:spPr/>
        <p:txBody>
          <a:bodyPr/>
          <a:lstStyle/>
          <a:p>
            <a:r>
              <a:rPr lang="ru-RU" dirty="0" smtClean="0">
                <a:solidFill>
                  <a:schemeClr val="tx1"/>
                </a:solidFill>
              </a:rPr>
              <a:t>МТБ</a:t>
            </a:r>
            <a:endParaRPr lang="ru-RU" dirty="0">
              <a:solidFill>
                <a:schemeClr val="tx1"/>
              </a:solidFill>
            </a:endParaRPr>
          </a:p>
        </p:txBody>
      </p:sp>
    </p:spTree>
    <p:extLst>
      <p:ext uri="{BB962C8B-B14F-4D97-AF65-F5344CB8AC3E}">
        <p14:creationId xmlns:p14="http://schemas.microsoft.com/office/powerpoint/2010/main" val="3906043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5" y="2276872"/>
            <a:ext cx="8208912" cy="4032448"/>
          </a:xfrm>
        </p:spPr>
        <p:txBody>
          <a:bodyPr/>
          <a:lstStyle/>
          <a:p>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2021-2022 </a:t>
            </a:r>
            <a:r>
              <a:rPr lang="ru-RU" dirty="0">
                <a:latin typeface="Times New Roman" panose="02020603050405020304" pitchFamily="18" charset="0"/>
                <a:cs typeface="Times New Roman" panose="02020603050405020304" pitchFamily="18" charset="0"/>
              </a:rPr>
              <a:t>уч. год обучающиеся укомплектованы учебной литературой на 100% </a:t>
            </a:r>
            <a:endParaRPr lang="ru-RU"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течении учебного года было приобретено учебников </a:t>
            </a:r>
          </a:p>
          <a:p>
            <a:pPr marL="0" indent="0">
              <a:buNone/>
            </a:pPr>
            <a:r>
              <a:rPr lang="ru-RU" dirty="0" smtClean="0">
                <a:latin typeface="Times New Roman" panose="02020603050405020304" pitchFamily="18" charset="0"/>
                <a:cs typeface="Times New Roman" panose="02020603050405020304" pitchFamily="18" charset="0"/>
              </a:rPr>
              <a:t>44 наименования, 2 241 экземпляр, на сумму 1 264 376, 85 коп.</a:t>
            </a:r>
          </a:p>
          <a:p>
            <a:pPr marL="0" indent="0">
              <a:buNone/>
            </a:pP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sz="2800" dirty="0" smtClean="0"/>
          </a:p>
          <a:p>
            <a:pPr marL="0" indent="0">
              <a:buNone/>
            </a:pPr>
            <a:endParaRPr lang="ru-RU" sz="2800" dirty="0"/>
          </a:p>
        </p:txBody>
      </p:sp>
      <p:sp>
        <p:nvSpPr>
          <p:cNvPr id="2" name="Заголовок 1"/>
          <p:cNvSpPr>
            <a:spLocks noGrp="1"/>
          </p:cNvSpPr>
          <p:nvPr>
            <p:ph type="title"/>
          </p:nvPr>
        </p:nvSpPr>
        <p:spPr/>
        <p:txBody>
          <a:bodyPr>
            <a:normAutofit fontScale="90000"/>
          </a:bodyPr>
          <a:lstStyle/>
          <a:p>
            <a:r>
              <a:rPr lang="ru-RU" sz="3600" dirty="0"/>
              <a:t>Раздел IV. Условия осуществления образовательного процесса: формирование базы учебников</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81165012"/>
              </p:ext>
            </p:extLst>
          </p:nvPr>
        </p:nvGraphicFramePr>
        <p:xfrm>
          <a:off x="457200" y="4311994"/>
          <a:ext cx="8075240" cy="2019032"/>
        </p:xfrm>
        <a:graphic>
          <a:graphicData uri="http://schemas.openxmlformats.org/drawingml/2006/table">
            <a:tbl>
              <a:tblPr firstRow="1" bandRow="1">
                <a:tableStyleId>{5C22544A-7EE6-4342-B048-85BDC9FD1C3A}</a:tableStyleId>
              </a:tblPr>
              <a:tblGrid>
                <a:gridCol w="2018810">
                  <a:extLst>
                    <a:ext uri="{9D8B030D-6E8A-4147-A177-3AD203B41FA5}">
                      <a16:colId xmlns:a16="http://schemas.microsoft.com/office/drawing/2014/main" xmlns="" val="863197699"/>
                    </a:ext>
                  </a:extLst>
                </a:gridCol>
                <a:gridCol w="2018810">
                  <a:extLst>
                    <a:ext uri="{9D8B030D-6E8A-4147-A177-3AD203B41FA5}">
                      <a16:colId xmlns:a16="http://schemas.microsoft.com/office/drawing/2014/main" xmlns="" val="2165814105"/>
                    </a:ext>
                  </a:extLst>
                </a:gridCol>
                <a:gridCol w="2018810">
                  <a:extLst>
                    <a:ext uri="{9D8B030D-6E8A-4147-A177-3AD203B41FA5}">
                      <a16:colId xmlns:a16="http://schemas.microsoft.com/office/drawing/2014/main" xmlns="" val="188368003"/>
                    </a:ext>
                  </a:extLst>
                </a:gridCol>
                <a:gridCol w="2018810">
                  <a:extLst>
                    <a:ext uri="{9D8B030D-6E8A-4147-A177-3AD203B41FA5}">
                      <a16:colId xmlns:a16="http://schemas.microsoft.com/office/drawing/2014/main" xmlns="" val="4247218323"/>
                    </a:ext>
                  </a:extLst>
                </a:gridCol>
              </a:tblGrid>
              <a:tr h="370840">
                <a:tc>
                  <a:txBody>
                    <a:bodyPr/>
                    <a:lstStyle/>
                    <a:p>
                      <a:r>
                        <a:rPr lang="ru-RU" dirty="0" smtClean="0"/>
                        <a:t>Приобретено учебников</a:t>
                      </a:r>
                      <a:endParaRPr lang="ru-RU" dirty="0"/>
                    </a:p>
                  </a:txBody>
                  <a:tcPr/>
                </a:tc>
                <a:tc>
                  <a:txBody>
                    <a:bodyPr/>
                    <a:lstStyle/>
                    <a:p>
                      <a:r>
                        <a:rPr lang="ru-RU" dirty="0" smtClean="0"/>
                        <a:t>2019-2020 уч. год</a:t>
                      </a:r>
                      <a:endParaRPr lang="ru-RU" dirty="0"/>
                    </a:p>
                  </a:txBody>
                  <a:tcPr/>
                </a:tc>
                <a:tc>
                  <a:txBody>
                    <a:bodyPr/>
                    <a:lstStyle/>
                    <a:p>
                      <a:r>
                        <a:rPr lang="ru-RU" dirty="0" smtClean="0"/>
                        <a:t>2020-2021</a:t>
                      </a:r>
                      <a:r>
                        <a:rPr lang="ru-RU" baseline="0" dirty="0" smtClean="0"/>
                        <a:t> уч. год</a:t>
                      </a:r>
                      <a:endParaRPr lang="ru-RU" dirty="0"/>
                    </a:p>
                  </a:txBody>
                  <a:tcPr/>
                </a:tc>
                <a:tc>
                  <a:txBody>
                    <a:bodyPr/>
                    <a:lstStyle/>
                    <a:p>
                      <a:r>
                        <a:rPr lang="ru-RU" dirty="0" smtClean="0"/>
                        <a:t>2021-2022 уч. год</a:t>
                      </a:r>
                      <a:endParaRPr lang="ru-RU" dirty="0"/>
                    </a:p>
                  </a:txBody>
                  <a:tcPr/>
                </a:tc>
                <a:extLst>
                  <a:ext uri="{0D108BD9-81ED-4DB2-BD59-A6C34878D82A}">
                    <a16:rowId xmlns:a16="http://schemas.microsoft.com/office/drawing/2014/main" xmlns="" val="2791831605"/>
                  </a:ext>
                </a:extLst>
              </a:tr>
              <a:tr h="637272">
                <a:tc>
                  <a:txBody>
                    <a:bodyPr/>
                    <a:lstStyle/>
                    <a:p>
                      <a:r>
                        <a:rPr lang="ru-RU" dirty="0" smtClean="0"/>
                        <a:t>Наименований</a:t>
                      </a:r>
                      <a:endParaRPr lang="ru-RU" dirty="0"/>
                    </a:p>
                  </a:txBody>
                  <a:tcPr/>
                </a:tc>
                <a:tc>
                  <a:txBody>
                    <a:bodyPr/>
                    <a:lstStyle/>
                    <a:p>
                      <a:r>
                        <a:rPr lang="ru-RU" dirty="0" smtClean="0"/>
                        <a:t>105</a:t>
                      </a:r>
                      <a:endParaRPr lang="ru-RU" dirty="0"/>
                    </a:p>
                  </a:txBody>
                  <a:tcPr/>
                </a:tc>
                <a:tc>
                  <a:txBody>
                    <a:bodyPr/>
                    <a:lstStyle/>
                    <a:p>
                      <a:r>
                        <a:rPr lang="ru-RU" dirty="0" smtClean="0"/>
                        <a:t>101</a:t>
                      </a:r>
                      <a:endParaRPr lang="ru-RU" dirty="0"/>
                    </a:p>
                  </a:txBody>
                  <a:tcPr/>
                </a:tc>
                <a:tc>
                  <a:txBody>
                    <a:bodyPr/>
                    <a:lstStyle/>
                    <a:p>
                      <a:r>
                        <a:rPr lang="ru-RU" dirty="0" smtClean="0"/>
                        <a:t>44</a:t>
                      </a:r>
                      <a:endParaRPr lang="ru-RU" dirty="0"/>
                    </a:p>
                  </a:txBody>
                  <a:tcPr/>
                </a:tc>
                <a:extLst>
                  <a:ext uri="{0D108BD9-81ED-4DB2-BD59-A6C34878D82A}">
                    <a16:rowId xmlns:a16="http://schemas.microsoft.com/office/drawing/2014/main" xmlns="" val="812470753"/>
                  </a:ext>
                </a:extLst>
              </a:tr>
              <a:tr h="370840">
                <a:tc>
                  <a:txBody>
                    <a:bodyPr/>
                    <a:lstStyle/>
                    <a:p>
                      <a:r>
                        <a:rPr lang="ru-RU" dirty="0" smtClean="0"/>
                        <a:t>Экземпляров</a:t>
                      </a:r>
                      <a:endParaRPr lang="ru-RU" dirty="0"/>
                    </a:p>
                  </a:txBody>
                  <a:tcPr/>
                </a:tc>
                <a:tc>
                  <a:txBody>
                    <a:bodyPr/>
                    <a:lstStyle/>
                    <a:p>
                      <a:r>
                        <a:rPr lang="ru-RU" dirty="0" smtClean="0"/>
                        <a:t>4302</a:t>
                      </a:r>
                      <a:endParaRPr lang="ru-RU" dirty="0"/>
                    </a:p>
                  </a:txBody>
                  <a:tcPr/>
                </a:tc>
                <a:tc>
                  <a:txBody>
                    <a:bodyPr/>
                    <a:lstStyle/>
                    <a:p>
                      <a:r>
                        <a:rPr lang="ru-RU" dirty="0" smtClean="0"/>
                        <a:t>2667</a:t>
                      </a:r>
                      <a:endParaRPr lang="ru-RU" dirty="0"/>
                    </a:p>
                  </a:txBody>
                  <a:tcPr/>
                </a:tc>
                <a:tc>
                  <a:txBody>
                    <a:bodyPr/>
                    <a:lstStyle/>
                    <a:p>
                      <a:r>
                        <a:rPr lang="ru-RU" dirty="0" smtClean="0"/>
                        <a:t>2241</a:t>
                      </a:r>
                      <a:endParaRPr lang="ru-RU" dirty="0"/>
                    </a:p>
                  </a:txBody>
                  <a:tcPr/>
                </a:tc>
                <a:extLst>
                  <a:ext uri="{0D108BD9-81ED-4DB2-BD59-A6C34878D82A}">
                    <a16:rowId xmlns:a16="http://schemas.microsoft.com/office/drawing/2014/main" xmlns="" val="543089504"/>
                  </a:ext>
                </a:extLst>
              </a:tr>
              <a:tr h="370840">
                <a:tc>
                  <a:txBody>
                    <a:bodyPr/>
                    <a:lstStyle/>
                    <a:p>
                      <a:r>
                        <a:rPr lang="ru-RU" dirty="0" smtClean="0"/>
                        <a:t>На сумму</a:t>
                      </a:r>
                      <a:endParaRPr lang="ru-RU" dirty="0"/>
                    </a:p>
                  </a:txBody>
                  <a:tcPr/>
                </a:tc>
                <a:tc>
                  <a:txBody>
                    <a:bodyPr/>
                    <a:lstStyle/>
                    <a:p>
                      <a:r>
                        <a:rPr lang="ru-RU" dirty="0" smtClean="0"/>
                        <a:t>1 403 061.55</a:t>
                      </a:r>
                      <a:endParaRPr lang="ru-RU" dirty="0"/>
                    </a:p>
                  </a:txBody>
                  <a:tcPr/>
                </a:tc>
                <a:tc>
                  <a:txBody>
                    <a:bodyPr/>
                    <a:lstStyle/>
                    <a:p>
                      <a:r>
                        <a:rPr lang="ru-RU" dirty="0" smtClean="0"/>
                        <a:t>1 148 269.10</a:t>
                      </a:r>
                      <a:endParaRPr lang="ru-RU" dirty="0"/>
                    </a:p>
                  </a:txBody>
                  <a:tcPr/>
                </a:tc>
                <a:tc>
                  <a:txBody>
                    <a:bodyPr/>
                    <a:lstStyle/>
                    <a:p>
                      <a:r>
                        <a:rPr lang="ru-RU" dirty="0" smtClean="0"/>
                        <a:t>1 264 376, 85</a:t>
                      </a:r>
                      <a:endParaRPr lang="ru-RU" dirty="0"/>
                    </a:p>
                  </a:txBody>
                  <a:tcPr/>
                </a:tc>
                <a:extLst>
                  <a:ext uri="{0D108BD9-81ED-4DB2-BD59-A6C34878D82A}">
                    <a16:rowId xmlns:a16="http://schemas.microsoft.com/office/drawing/2014/main" xmlns="" val="231154671"/>
                  </a:ext>
                </a:extLst>
              </a:tr>
            </a:tbl>
          </a:graphicData>
        </a:graphic>
      </p:graphicFrame>
    </p:spTree>
    <p:extLst>
      <p:ext uri="{BB962C8B-B14F-4D97-AF65-F5344CB8AC3E}">
        <p14:creationId xmlns:p14="http://schemas.microsoft.com/office/powerpoint/2010/main" val="4217634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1628800"/>
            <a:ext cx="8424936" cy="4497363"/>
          </a:xfrm>
        </p:spPr>
        <p:txBody>
          <a:bodyPr>
            <a:normAutofit/>
          </a:bodyPr>
          <a:lstStyle/>
          <a:p>
            <a:pPr marL="2514600" lvl="8" indent="0" algn="ctr">
              <a:buClr>
                <a:srgbClr val="31B6FD"/>
              </a:buClr>
              <a:buNone/>
            </a:pPr>
            <a:endParaRPr lang="ru-RU" sz="2000" dirty="0" smtClean="0">
              <a:solidFill>
                <a:schemeClr val="tx2">
                  <a:lumMod val="60000"/>
                  <a:lumOff val="40000"/>
                </a:schemeClr>
              </a:solidFill>
            </a:endParaRPr>
          </a:p>
          <a:p>
            <a:pPr marL="2514600" lvl="8" indent="0" algn="ctr">
              <a:buClr>
                <a:srgbClr val="31B6FD"/>
              </a:buClr>
              <a:buNone/>
            </a:pPr>
            <a:endParaRPr lang="ru-RU" sz="2000" dirty="0">
              <a:solidFill>
                <a:schemeClr val="tx2">
                  <a:lumMod val="60000"/>
                  <a:lumOff val="40000"/>
                </a:schemeClr>
              </a:solidFill>
            </a:endParaRPr>
          </a:p>
          <a:p>
            <a:pPr marL="2514600" lvl="8" indent="0" algn="ctr">
              <a:buClr>
                <a:srgbClr val="31B6FD"/>
              </a:buClr>
              <a:buNone/>
            </a:pPr>
            <a:endParaRPr lang="ru-RU" sz="2000" dirty="0" smtClean="0">
              <a:solidFill>
                <a:schemeClr val="tx2">
                  <a:lumMod val="60000"/>
                  <a:lumOff val="40000"/>
                </a:schemeClr>
              </a:solidFill>
            </a:endParaRPr>
          </a:p>
          <a:p>
            <a:pPr marL="2514600" lvl="8" indent="0">
              <a:buClr>
                <a:srgbClr val="31B6FD"/>
              </a:buClr>
              <a:buNone/>
            </a:pPr>
            <a:r>
              <a:rPr lang="ru-RU" sz="2000" b="1" dirty="0" smtClean="0">
                <a:solidFill>
                  <a:schemeClr val="tx1"/>
                </a:solidFill>
              </a:rPr>
              <a:t>Данные </a:t>
            </a:r>
            <a:r>
              <a:rPr lang="ru-RU" sz="2000" b="1" dirty="0">
                <a:solidFill>
                  <a:schemeClr val="tx1"/>
                </a:solidFill>
              </a:rPr>
              <a:t>по </a:t>
            </a:r>
            <a:r>
              <a:rPr lang="ru-RU" sz="2000" b="1" dirty="0" smtClean="0">
                <a:solidFill>
                  <a:schemeClr val="tx1"/>
                </a:solidFill>
              </a:rPr>
              <a:t>2021 -2022 учебному </a:t>
            </a:r>
            <a:r>
              <a:rPr lang="ru-RU" sz="2000" b="1" dirty="0">
                <a:solidFill>
                  <a:schemeClr val="tx1"/>
                </a:solidFill>
              </a:rPr>
              <a:t>году</a:t>
            </a:r>
          </a:p>
          <a:p>
            <a:pPr marL="0" indent="0">
              <a:buNone/>
            </a:pPr>
            <a:r>
              <a:rPr lang="en-US" sz="1800" dirty="0" smtClean="0">
                <a:solidFill>
                  <a:schemeClr val="tx1"/>
                </a:solidFill>
              </a:rPr>
              <a:t> </a:t>
            </a:r>
            <a:r>
              <a:rPr lang="ru-RU" sz="1800" dirty="0" smtClean="0">
                <a:solidFill>
                  <a:schemeClr val="tx1"/>
                </a:solidFill>
              </a:rPr>
              <a:t> Приобретено:</a:t>
            </a:r>
          </a:p>
          <a:p>
            <a:pPr>
              <a:buFontTx/>
              <a:buChar char="-"/>
            </a:pPr>
            <a:r>
              <a:rPr lang="ru-RU" sz="1800" dirty="0" smtClean="0">
                <a:solidFill>
                  <a:schemeClr val="tx1"/>
                </a:solidFill>
              </a:rPr>
              <a:t>компьютерная </a:t>
            </a:r>
            <a:r>
              <a:rPr lang="ru-RU" sz="1800" dirty="0">
                <a:solidFill>
                  <a:schemeClr val="tx1"/>
                </a:solidFill>
              </a:rPr>
              <a:t>техника на сумму 587 </a:t>
            </a:r>
            <a:r>
              <a:rPr lang="ru-RU" sz="1800" dirty="0" smtClean="0">
                <a:solidFill>
                  <a:schemeClr val="tx1"/>
                </a:solidFill>
              </a:rPr>
              <a:t>487,00рублей;</a:t>
            </a:r>
          </a:p>
          <a:p>
            <a:pPr>
              <a:buFontTx/>
              <a:buChar char="-"/>
            </a:pPr>
            <a:r>
              <a:rPr lang="ru-RU" sz="1800" dirty="0">
                <a:solidFill>
                  <a:schemeClr val="tx1"/>
                </a:solidFill>
              </a:rPr>
              <a:t>у</a:t>
            </a:r>
            <a:r>
              <a:rPr lang="ru-RU" sz="1800" dirty="0" smtClean="0">
                <a:solidFill>
                  <a:schemeClr val="tx1"/>
                </a:solidFill>
              </a:rPr>
              <a:t>чебники на сумму 1 264 376,85 рублей;</a:t>
            </a:r>
          </a:p>
          <a:p>
            <a:pPr>
              <a:buFontTx/>
              <a:buChar char="-"/>
            </a:pPr>
            <a:r>
              <a:rPr lang="ru-RU" sz="1800" dirty="0" smtClean="0">
                <a:solidFill>
                  <a:schemeClr val="tx1"/>
                </a:solidFill>
              </a:rPr>
              <a:t>аттестаты, дипломы, грамоты, золотые медали на сумму 21 921 ,</a:t>
            </a:r>
            <a:r>
              <a:rPr lang="ru-RU" sz="1800" smtClean="0">
                <a:solidFill>
                  <a:schemeClr val="tx1"/>
                </a:solidFill>
              </a:rPr>
              <a:t>66 копеек.</a:t>
            </a:r>
            <a:endParaRPr lang="ru-RU" sz="1800" dirty="0">
              <a:solidFill>
                <a:schemeClr val="tx1"/>
              </a:solidFill>
            </a:endParaRPr>
          </a:p>
        </p:txBody>
      </p:sp>
      <p:sp>
        <p:nvSpPr>
          <p:cNvPr id="2" name="Заголовок 1"/>
          <p:cNvSpPr>
            <a:spLocks noGrp="1"/>
          </p:cNvSpPr>
          <p:nvPr>
            <p:ph type="title"/>
          </p:nvPr>
        </p:nvSpPr>
        <p:spPr/>
        <p:txBody>
          <a:bodyPr/>
          <a:lstStyle/>
          <a:p>
            <a:r>
              <a:rPr lang="ru-RU" sz="3200" dirty="0"/>
              <a:t>Раздел V. Финансовое обеспечение функционирования и развития школы</a:t>
            </a:r>
            <a:endParaRPr lang="ru-RU" dirty="0"/>
          </a:p>
        </p:txBody>
      </p:sp>
    </p:spTree>
    <p:extLst>
      <p:ext uri="{BB962C8B-B14F-4D97-AF65-F5344CB8AC3E}">
        <p14:creationId xmlns:p14="http://schemas.microsoft.com/office/powerpoint/2010/main" val="306915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260648"/>
            <a:ext cx="7408862" cy="3451225"/>
          </a:xfrm>
        </p:spPr>
        <p:txBody>
          <a:bodyPr/>
          <a:lstStyle/>
          <a:p>
            <a:pPr marL="0" indent="0" algn="ctr">
              <a:buNone/>
            </a:pPr>
            <a:r>
              <a:rPr lang="ru-RU" sz="3200" b="1" dirty="0" smtClean="0">
                <a:solidFill>
                  <a:schemeClr val="bg1"/>
                </a:solidFill>
              </a:rPr>
              <a:t>Содержание образования</a:t>
            </a:r>
          </a:p>
          <a:p>
            <a:pPr marL="0" indent="0">
              <a:buNone/>
            </a:pPr>
            <a:r>
              <a:rPr lang="ru-RU" dirty="0" smtClean="0"/>
              <a:t>На данный момент содержание образования регламентируется НПБ в сфере образования:</a:t>
            </a:r>
          </a:p>
          <a:p>
            <a:r>
              <a:rPr lang="ru-RU" dirty="0"/>
              <a:t>о</a:t>
            </a:r>
            <a:r>
              <a:rPr lang="ru-RU" dirty="0" smtClean="0"/>
              <a:t>бновленных ФГОС НОО(1 классы),  обновленных ФГОС ООО (5 классы), ООП начального общего, основного общего и среднего общего образования.  </a:t>
            </a:r>
          </a:p>
          <a:p>
            <a:pPr marL="0" indent="0">
              <a:buNone/>
            </a:pPr>
            <a:r>
              <a:rPr lang="ru-RU" dirty="0" smtClean="0"/>
              <a:t>На </a:t>
            </a:r>
            <a:r>
              <a:rPr lang="ru-RU" dirty="0"/>
              <a:t>школьном </a:t>
            </a:r>
            <a:r>
              <a:rPr lang="ru-RU" dirty="0" smtClean="0"/>
              <a:t>уровне содержание </a:t>
            </a:r>
            <a:r>
              <a:rPr lang="ru-RU" dirty="0"/>
              <a:t>образования </a:t>
            </a:r>
            <a:r>
              <a:rPr lang="ru-RU" dirty="0" smtClean="0"/>
              <a:t>регламентируется</a:t>
            </a:r>
          </a:p>
          <a:p>
            <a:r>
              <a:rPr lang="ru-RU" dirty="0" smtClean="0"/>
              <a:t>учебными планами по уровням образования,</a:t>
            </a:r>
          </a:p>
          <a:p>
            <a:r>
              <a:rPr lang="ru-RU" dirty="0" smtClean="0"/>
              <a:t>ООП по уровням образования в школе,</a:t>
            </a:r>
          </a:p>
          <a:p>
            <a:r>
              <a:rPr lang="ru-RU" dirty="0" smtClean="0"/>
              <a:t>рабочими  программами по предметам и элективным курсам.</a:t>
            </a:r>
            <a:endParaRPr lang="ru-RU" dirty="0"/>
          </a:p>
          <a:p>
            <a:pPr marL="0" indent="0">
              <a:buNone/>
            </a:pPr>
            <a:r>
              <a:rPr lang="ru-RU" dirty="0" smtClean="0"/>
              <a:t>Всего в 2021-2022 учебном году было реализовано </a:t>
            </a:r>
            <a:r>
              <a:rPr lang="ru-RU" dirty="0" smtClean="0">
                <a:solidFill>
                  <a:srgbClr val="FF0000"/>
                </a:solidFill>
              </a:rPr>
              <a:t>89 </a:t>
            </a:r>
            <a:r>
              <a:rPr lang="ru-RU" dirty="0" smtClean="0"/>
              <a:t>программа, из них </a:t>
            </a:r>
            <a:r>
              <a:rPr lang="ru-RU" dirty="0" smtClean="0">
                <a:solidFill>
                  <a:srgbClr val="FF0000"/>
                </a:solidFill>
              </a:rPr>
              <a:t>53</a:t>
            </a:r>
            <a:r>
              <a:rPr lang="ru-RU" dirty="0" smtClean="0"/>
              <a:t> программы по предметам и</a:t>
            </a:r>
            <a:r>
              <a:rPr lang="ru-RU" dirty="0" smtClean="0">
                <a:solidFill>
                  <a:srgbClr val="FF0000"/>
                </a:solidFill>
              </a:rPr>
              <a:t> 36</a:t>
            </a:r>
            <a:r>
              <a:rPr lang="ru-RU" dirty="0" smtClean="0"/>
              <a:t>программ элективных курсов, спецкурсов и факультативов</a:t>
            </a:r>
            <a:endParaRPr lang="ru-RU" dirty="0">
              <a:solidFill>
                <a:schemeClr val="accent3">
                  <a:lumMod val="50000"/>
                </a:schemeClr>
              </a:solidFill>
            </a:endParaRPr>
          </a:p>
        </p:txBody>
      </p:sp>
    </p:spTree>
    <p:extLst>
      <p:ext uri="{BB962C8B-B14F-4D97-AF65-F5344CB8AC3E}">
        <p14:creationId xmlns:p14="http://schemas.microsoft.com/office/powerpoint/2010/main" val="899100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196752"/>
            <a:ext cx="8352928" cy="5400600"/>
          </a:xfrm>
        </p:spPr>
        <p:txBody>
          <a:bodyPr/>
          <a:lstStyle/>
          <a:p>
            <a:r>
              <a:rPr lang="ru-RU" dirty="0" smtClean="0"/>
              <a:t>Ст.221 –   28 000,00 руб. (оплата телефонной связи)</a:t>
            </a:r>
          </a:p>
          <a:p>
            <a:r>
              <a:rPr lang="ru-RU" dirty="0" smtClean="0"/>
              <a:t>Ст.223.1. –   </a:t>
            </a:r>
            <a:r>
              <a:rPr lang="ru-RU" dirty="0" smtClean="0">
                <a:solidFill>
                  <a:schemeClr val="accent2">
                    <a:lumMod val="50000"/>
                  </a:schemeClr>
                </a:solidFill>
              </a:rPr>
              <a:t>1 897 000,00 руб. (оплата </a:t>
            </a:r>
            <a:r>
              <a:rPr lang="ru-RU" dirty="0" smtClean="0"/>
              <a:t>тепла)</a:t>
            </a:r>
          </a:p>
          <a:p>
            <a:r>
              <a:rPr lang="ru-RU" dirty="0" smtClean="0"/>
              <a:t>Ст.223-2. –644 00,00 </a:t>
            </a:r>
            <a:r>
              <a:rPr lang="ru-RU" dirty="0" smtClean="0">
                <a:solidFill>
                  <a:schemeClr val="accent2">
                    <a:lumMod val="50000"/>
                  </a:schemeClr>
                </a:solidFill>
              </a:rPr>
              <a:t>руб. (</a:t>
            </a:r>
            <a:r>
              <a:rPr lang="ru-RU" dirty="0" smtClean="0"/>
              <a:t>свет)</a:t>
            </a:r>
          </a:p>
          <a:p>
            <a:r>
              <a:rPr lang="ru-RU" dirty="0" smtClean="0"/>
              <a:t>Ст. 223.3. – </a:t>
            </a:r>
            <a:r>
              <a:rPr lang="ru-RU" dirty="0" smtClean="0">
                <a:solidFill>
                  <a:schemeClr val="accent2">
                    <a:lumMod val="50000"/>
                  </a:schemeClr>
                </a:solidFill>
              </a:rPr>
              <a:t>167 000,00 руб. (вода</a:t>
            </a:r>
            <a:r>
              <a:rPr lang="ru-RU" dirty="0" smtClean="0"/>
              <a:t>)</a:t>
            </a:r>
          </a:p>
          <a:p>
            <a:r>
              <a:rPr lang="ru-RU" dirty="0"/>
              <a:t>Ст. </a:t>
            </a:r>
            <a:r>
              <a:rPr lang="ru-RU" dirty="0" smtClean="0"/>
              <a:t>223.4. </a:t>
            </a:r>
            <a:r>
              <a:rPr lang="ru-RU" dirty="0"/>
              <a:t>– </a:t>
            </a:r>
            <a:r>
              <a:rPr lang="ru-RU" dirty="0" smtClean="0"/>
              <a:t> 330 000,00 руб. (ТКО)</a:t>
            </a:r>
            <a:endParaRPr lang="ru-RU" dirty="0"/>
          </a:p>
          <a:p>
            <a:r>
              <a:rPr lang="ru-RU" dirty="0" smtClean="0"/>
              <a:t>Ст.225.1. –  </a:t>
            </a:r>
            <a:r>
              <a:rPr lang="ru-RU" dirty="0" smtClean="0">
                <a:solidFill>
                  <a:schemeClr val="accent2">
                    <a:lumMod val="50000"/>
                  </a:schemeClr>
                </a:solidFill>
              </a:rPr>
              <a:t>530 000,00руб. ( на </a:t>
            </a:r>
            <a:r>
              <a:rPr lang="ru-RU" dirty="0" smtClean="0"/>
              <a:t>содержание и ремонт имущества): </a:t>
            </a:r>
          </a:p>
          <a:p>
            <a:pPr marL="0" indent="0">
              <a:buNone/>
            </a:pPr>
            <a:r>
              <a:rPr lang="ru-RU" dirty="0" smtClean="0"/>
              <a:t>Техническое обслуживание приборов учета тепловой энергии, приточных установок, проведение санитарно-противоэпидемиологических мероприятий , очистка кровли от снега, ликвидация аварий внутридомового инженерного оборудования, перезарядка огнетушителей</a:t>
            </a:r>
          </a:p>
        </p:txBody>
      </p:sp>
      <p:sp>
        <p:nvSpPr>
          <p:cNvPr id="3" name="Заголовок 2"/>
          <p:cNvSpPr>
            <a:spLocks noGrp="1"/>
          </p:cNvSpPr>
          <p:nvPr>
            <p:ph type="title"/>
          </p:nvPr>
        </p:nvSpPr>
        <p:spPr>
          <a:xfrm>
            <a:off x="107504" y="188640"/>
            <a:ext cx="8784976" cy="1054936"/>
          </a:xfrm>
        </p:spPr>
        <p:txBody>
          <a:bodyPr/>
          <a:lstStyle/>
          <a:p>
            <a:r>
              <a:rPr lang="ru-RU" sz="2400" b="1" dirty="0" smtClean="0"/>
              <a:t>2022 год  </a:t>
            </a:r>
            <a:br>
              <a:rPr lang="ru-RU" sz="2400" b="1" dirty="0" smtClean="0"/>
            </a:br>
            <a:r>
              <a:rPr lang="ru-RU" sz="2400" b="1" dirty="0" smtClean="0"/>
              <a:t>Поступило  </a:t>
            </a:r>
            <a:r>
              <a:rPr lang="ru-RU" sz="2400" b="1" dirty="0"/>
              <a:t>денежных средств из  областного бюджета  Иркутской области </a:t>
            </a:r>
            <a:r>
              <a:rPr lang="ru-RU" sz="2400" b="1" dirty="0" smtClean="0"/>
              <a:t> в сумме 5 993 966,00 руб.</a:t>
            </a:r>
            <a:endParaRPr lang="ru-RU" sz="2400" b="1" dirty="0"/>
          </a:p>
        </p:txBody>
      </p:sp>
    </p:spTree>
    <p:extLst>
      <p:ext uri="{BB962C8B-B14F-4D97-AF65-F5344CB8AC3E}">
        <p14:creationId xmlns:p14="http://schemas.microsoft.com/office/powerpoint/2010/main" val="3693953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892480" cy="6597352"/>
          </a:xfrm>
        </p:spPr>
        <p:txBody>
          <a:bodyPr/>
          <a:lstStyle/>
          <a:p>
            <a:r>
              <a:rPr lang="ru-RU" dirty="0"/>
              <a:t>Ст. 225.3.  </a:t>
            </a:r>
            <a:r>
              <a:rPr lang="ru-RU" dirty="0" smtClean="0"/>
              <a:t>- 179 238,84 руб. ( на ремонт оборудования): техническое обслуживание видеонаблюдения, измерение сопротивления изоляции, запарка картриджей, ремонт оборудования в столовой.</a:t>
            </a:r>
          </a:p>
          <a:p>
            <a:r>
              <a:rPr lang="ru-RU" dirty="0" smtClean="0"/>
              <a:t>Ст.225.4. </a:t>
            </a:r>
            <a:r>
              <a:rPr lang="ru-RU" dirty="0"/>
              <a:t>–аварийная служба </a:t>
            </a:r>
            <a:r>
              <a:rPr lang="ru-RU" dirty="0" smtClean="0"/>
              <a:t>– </a:t>
            </a:r>
            <a:r>
              <a:rPr lang="ru-RU" dirty="0" smtClean="0">
                <a:solidFill>
                  <a:schemeClr val="accent2">
                    <a:lumMod val="50000"/>
                  </a:schemeClr>
                </a:solidFill>
              </a:rPr>
              <a:t>89 861,16 руб.</a:t>
            </a:r>
          </a:p>
          <a:p>
            <a:r>
              <a:rPr lang="ru-RU" dirty="0" smtClean="0"/>
              <a:t>Ст. 226.4. –    оплата контрактов (тревожная кнопка, видеонаблюдение, курсы, лицензии, пожарная сигнализация, приобретение аттестатов, медосмотр работающих в школе, физическая охрана,) </a:t>
            </a:r>
            <a:r>
              <a:rPr lang="ru-RU" dirty="0" smtClean="0">
                <a:solidFill>
                  <a:schemeClr val="accent2">
                    <a:lumMod val="50000"/>
                  </a:schemeClr>
                </a:solidFill>
              </a:rPr>
              <a:t>– 1 775 266,00руб.,</a:t>
            </a:r>
          </a:p>
          <a:p>
            <a:r>
              <a:rPr lang="ru-RU" dirty="0" smtClean="0"/>
              <a:t>Ст. 291 – (налоги на имущество) – </a:t>
            </a:r>
            <a:r>
              <a:rPr lang="ru-RU" dirty="0" smtClean="0">
                <a:solidFill>
                  <a:schemeClr val="accent2">
                    <a:lumMod val="50000"/>
                  </a:schemeClr>
                </a:solidFill>
              </a:rPr>
              <a:t>331 134,00 руб.</a:t>
            </a:r>
            <a:r>
              <a:rPr lang="ru-RU" dirty="0" smtClean="0"/>
              <a:t>,</a:t>
            </a:r>
          </a:p>
          <a:p>
            <a:r>
              <a:rPr lang="ru-RU" dirty="0" smtClean="0"/>
              <a:t>Ст. 310 –  (приобретение основных средств) – 33 500,00руб.,</a:t>
            </a:r>
          </a:p>
          <a:p>
            <a:r>
              <a:rPr lang="ru-RU" dirty="0" smtClean="0">
                <a:solidFill>
                  <a:schemeClr val="accent2">
                    <a:lumMod val="50000"/>
                  </a:schemeClr>
                </a:solidFill>
              </a:rPr>
              <a:t>Ст</a:t>
            </a:r>
            <a:r>
              <a:rPr lang="ru-RU" dirty="0">
                <a:solidFill>
                  <a:schemeClr val="accent2">
                    <a:lumMod val="50000"/>
                  </a:schemeClr>
                </a:solidFill>
              </a:rPr>
              <a:t>. </a:t>
            </a:r>
            <a:r>
              <a:rPr lang="ru-RU" dirty="0" smtClean="0">
                <a:solidFill>
                  <a:schemeClr val="accent2">
                    <a:lumMod val="50000"/>
                  </a:schemeClr>
                </a:solidFill>
              </a:rPr>
              <a:t>346 – (Приобретение канцелярии, хоз. товара) – 337 770,15 руб.</a:t>
            </a:r>
          </a:p>
          <a:p>
            <a:r>
              <a:rPr lang="ru-RU" dirty="0">
                <a:solidFill>
                  <a:schemeClr val="accent2">
                    <a:lumMod val="50000"/>
                  </a:schemeClr>
                </a:solidFill>
              </a:rPr>
              <a:t>Ст. </a:t>
            </a:r>
            <a:r>
              <a:rPr lang="ru-RU" dirty="0" smtClean="0">
                <a:solidFill>
                  <a:schemeClr val="accent2">
                    <a:lumMod val="50000"/>
                  </a:schemeClr>
                </a:solidFill>
              </a:rPr>
              <a:t>349 – (Приобретение  золотых медалей, грамот) в сумме 10 329,85руб.</a:t>
            </a:r>
            <a:endParaRPr lang="ru-RU" dirty="0">
              <a:solidFill>
                <a:schemeClr val="accent2">
                  <a:lumMod val="50000"/>
                </a:schemeClr>
              </a:solidFill>
            </a:endParaRPr>
          </a:p>
        </p:txBody>
      </p:sp>
    </p:spTree>
    <p:extLst>
      <p:ext uri="{BB962C8B-B14F-4D97-AF65-F5344CB8AC3E}">
        <p14:creationId xmlns:p14="http://schemas.microsoft.com/office/powerpoint/2010/main" val="2493454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424936" cy="4752528"/>
          </a:xfrm>
        </p:spPr>
        <p:txBody>
          <a:bodyPr/>
          <a:lstStyle/>
          <a:p>
            <a:r>
              <a:rPr lang="ru-RU" dirty="0" smtClean="0"/>
              <a:t>Ст.221 –  </a:t>
            </a:r>
            <a:r>
              <a:rPr lang="ru-RU" dirty="0" smtClean="0">
                <a:solidFill>
                  <a:schemeClr val="accent2">
                    <a:lumMod val="50000"/>
                  </a:schemeClr>
                </a:solidFill>
              </a:rPr>
              <a:t>116 000,00руб. (услуги </a:t>
            </a:r>
            <a:r>
              <a:rPr lang="ru-RU" dirty="0" smtClean="0"/>
              <a:t>интернета, увеличена скорость до  300 </a:t>
            </a:r>
            <a:r>
              <a:rPr lang="ru-RU" dirty="0" err="1" smtClean="0"/>
              <a:t>мб</a:t>
            </a:r>
            <a:r>
              <a:rPr lang="ru-RU" dirty="0" smtClean="0"/>
              <a:t>)</a:t>
            </a:r>
          </a:p>
          <a:p>
            <a:r>
              <a:rPr lang="ru-RU" dirty="0" smtClean="0"/>
              <a:t>Ст. 310 – </a:t>
            </a:r>
            <a:r>
              <a:rPr lang="ru-RU" dirty="0" smtClean="0">
                <a:solidFill>
                  <a:schemeClr val="accent2">
                    <a:lumMod val="50000"/>
                  </a:schemeClr>
                </a:solidFill>
              </a:rPr>
              <a:t>2 104 444,19 руб. (</a:t>
            </a:r>
            <a:r>
              <a:rPr lang="ru-RU" dirty="0" smtClean="0"/>
              <a:t>учебники, компьютерная техника, учебное </a:t>
            </a:r>
            <a:r>
              <a:rPr lang="ru-RU" dirty="0"/>
              <a:t>пособие ) </a:t>
            </a:r>
            <a:endParaRPr lang="ru-RU" dirty="0" smtClean="0"/>
          </a:p>
          <a:p>
            <a:r>
              <a:rPr lang="ru-RU" dirty="0" smtClean="0"/>
              <a:t>Ст. 346   </a:t>
            </a:r>
            <a:r>
              <a:rPr lang="ru-RU" dirty="0"/>
              <a:t>- </a:t>
            </a:r>
            <a:r>
              <a:rPr lang="ru-RU" dirty="0" smtClean="0">
                <a:solidFill>
                  <a:schemeClr val="accent2">
                    <a:lumMod val="50000"/>
                  </a:schemeClr>
                </a:solidFill>
              </a:rPr>
              <a:t>327 924,00руб. </a:t>
            </a:r>
            <a:r>
              <a:rPr lang="ru-RU" dirty="0" smtClean="0"/>
              <a:t>(канцтовары и наглядные пособия)</a:t>
            </a:r>
          </a:p>
          <a:p>
            <a:r>
              <a:rPr lang="ru-RU" dirty="0" smtClean="0"/>
              <a:t>Ст. 349 – аттестаты 11 591,81 руб.</a:t>
            </a:r>
          </a:p>
          <a:p>
            <a:pPr marL="0" indent="0">
              <a:buNone/>
            </a:pPr>
            <a:endParaRPr lang="ru-RU" dirty="0"/>
          </a:p>
        </p:txBody>
      </p:sp>
      <p:sp>
        <p:nvSpPr>
          <p:cNvPr id="3" name="Заголовок 2"/>
          <p:cNvSpPr>
            <a:spLocks noGrp="1"/>
          </p:cNvSpPr>
          <p:nvPr>
            <p:ph type="title"/>
          </p:nvPr>
        </p:nvSpPr>
        <p:spPr/>
        <p:txBody>
          <a:bodyPr/>
          <a:lstStyle/>
          <a:p>
            <a:r>
              <a:rPr lang="ru-RU" sz="3200" dirty="0" smtClean="0"/>
              <a:t>Субвенция из областного бюджета на одного ученика </a:t>
            </a:r>
            <a:r>
              <a:rPr lang="ru-RU" sz="3600" dirty="0" smtClean="0">
                <a:solidFill>
                  <a:schemeClr val="accent2">
                    <a:lumMod val="50000"/>
                  </a:schemeClr>
                </a:solidFill>
              </a:rPr>
              <a:t>–   1998,48 </a:t>
            </a:r>
            <a:r>
              <a:rPr lang="ru-RU" sz="3200" dirty="0" smtClean="0"/>
              <a:t>рублей </a:t>
            </a:r>
            <a:endParaRPr lang="ru-RU" sz="3200" dirty="0"/>
          </a:p>
        </p:txBody>
      </p:sp>
    </p:spTree>
    <p:extLst>
      <p:ext uri="{BB962C8B-B14F-4D97-AF65-F5344CB8AC3E}">
        <p14:creationId xmlns:p14="http://schemas.microsoft.com/office/powerpoint/2010/main" val="270466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Заголовок 1"/>
          <p:cNvSpPr>
            <a:spLocks noGrp="1"/>
          </p:cNvSpPr>
          <p:nvPr>
            <p:ph type="title"/>
          </p:nvPr>
        </p:nvSpPr>
        <p:spPr/>
        <p:txBody>
          <a:bodyPr rtlCol="0">
            <a:normAutofit fontScale="90000"/>
          </a:bodyPr>
          <a:lstStyle/>
          <a:p>
            <a:pPr fontAlgn="auto">
              <a:spcAft>
                <a:spcPts val="0"/>
              </a:spcAft>
              <a:defRPr/>
            </a:pPr>
            <a:r>
              <a:rPr lang="ru-RU" altLang="ru-RU" dirty="0" smtClean="0"/>
              <a:t>Платные образовательные услуги в 2021-2022г.</a:t>
            </a:r>
            <a:endParaRPr lang="ru-RU" altLang="ru-RU" dirty="0" smtClean="0">
              <a:solidFill>
                <a:srgbClr val="FF000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20349962"/>
              </p:ext>
            </p:extLst>
          </p:nvPr>
        </p:nvGraphicFramePr>
        <p:xfrm>
          <a:off x="323528" y="1916832"/>
          <a:ext cx="8568952" cy="4248472"/>
        </p:xfrm>
        <a:graphic>
          <a:graphicData uri="http://schemas.openxmlformats.org/drawingml/2006/table">
            <a:tbl>
              <a:tblPr firstRow="1" bandRow="1">
                <a:tableStyleId>{5C22544A-7EE6-4342-B048-85BDC9FD1C3A}</a:tableStyleId>
              </a:tblPr>
              <a:tblGrid>
                <a:gridCol w="6005204">
                  <a:extLst>
                    <a:ext uri="{9D8B030D-6E8A-4147-A177-3AD203B41FA5}">
                      <a16:colId xmlns:a16="http://schemas.microsoft.com/office/drawing/2014/main" xmlns="" val="20000"/>
                    </a:ext>
                  </a:extLst>
                </a:gridCol>
                <a:gridCol w="2563748">
                  <a:extLst>
                    <a:ext uri="{9D8B030D-6E8A-4147-A177-3AD203B41FA5}">
                      <a16:colId xmlns:a16="http://schemas.microsoft.com/office/drawing/2014/main" xmlns="" val="20001"/>
                    </a:ext>
                  </a:extLst>
                </a:gridCol>
              </a:tblGrid>
              <a:tr h="1758966">
                <a:tc>
                  <a:txBody>
                    <a:bodyPr/>
                    <a:lstStyle/>
                    <a:p>
                      <a:pPr algn="ctr"/>
                      <a:r>
                        <a:rPr lang="ru-RU" sz="3200" dirty="0" smtClean="0"/>
                        <a:t>Название</a:t>
                      </a:r>
                      <a:r>
                        <a:rPr lang="ru-RU" sz="3200" baseline="0" dirty="0" smtClean="0"/>
                        <a:t> курса</a:t>
                      </a:r>
                      <a:endParaRPr lang="ru-RU" sz="3200" dirty="0"/>
                    </a:p>
                  </a:txBody>
                  <a:tcPr/>
                </a:tc>
                <a:tc>
                  <a:txBody>
                    <a:bodyPr/>
                    <a:lstStyle/>
                    <a:p>
                      <a:pPr algn="ctr"/>
                      <a:r>
                        <a:rPr lang="ru-RU" sz="3200" dirty="0" smtClean="0"/>
                        <a:t>Человек</a:t>
                      </a:r>
                      <a:r>
                        <a:rPr lang="ru-RU" sz="3200" baseline="0" dirty="0" smtClean="0"/>
                        <a:t> </a:t>
                      </a:r>
                      <a:endParaRPr lang="ru-RU" sz="3200" dirty="0"/>
                    </a:p>
                  </a:txBody>
                  <a:tcPr/>
                </a:tc>
                <a:extLst>
                  <a:ext uri="{0D108BD9-81ED-4DB2-BD59-A6C34878D82A}">
                    <a16:rowId xmlns:a16="http://schemas.microsoft.com/office/drawing/2014/main" xmlns="" val="10000"/>
                  </a:ext>
                </a:extLst>
              </a:tr>
              <a:tr h="1613569">
                <a:tc>
                  <a:txBody>
                    <a:bodyPr/>
                    <a:lstStyle/>
                    <a:p>
                      <a:r>
                        <a:rPr lang="ru-RU" sz="3200" dirty="0" smtClean="0"/>
                        <a:t>Школа будущего первоклассника. </a:t>
                      </a:r>
                      <a:endParaRPr lang="ru-RU" sz="3200" dirty="0"/>
                    </a:p>
                  </a:txBody>
                  <a:tcPr/>
                </a:tc>
                <a:tc>
                  <a:txBody>
                    <a:bodyPr/>
                    <a:lstStyle/>
                    <a:p>
                      <a:pPr algn="ctr"/>
                      <a:r>
                        <a:rPr lang="ru-RU" sz="3200" dirty="0" smtClean="0">
                          <a:solidFill>
                            <a:schemeClr val="tx1">
                              <a:lumMod val="85000"/>
                              <a:lumOff val="15000"/>
                            </a:schemeClr>
                          </a:solidFill>
                        </a:rPr>
                        <a:t> 49</a:t>
                      </a:r>
                      <a:endParaRPr lang="ru-RU" sz="3200" dirty="0">
                        <a:solidFill>
                          <a:schemeClr val="tx1">
                            <a:lumMod val="85000"/>
                            <a:lumOff val="15000"/>
                          </a:schemeClr>
                        </a:solidFill>
                      </a:endParaRPr>
                    </a:p>
                  </a:txBody>
                  <a:tcPr/>
                </a:tc>
                <a:extLst>
                  <a:ext uri="{0D108BD9-81ED-4DB2-BD59-A6C34878D82A}">
                    <a16:rowId xmlns:a16="http://schemas.microsoft.com/office/drawing/2014/main" xmlns="" val="10001"/>
                  </a:ext>
                </a:extLst>
              </a:tr>
              <a:tr h="875937">
                <a:tc>
                  <a:txBody>
                    <a:bodyPr/>
                    <a:lstStyle/>
                    <a:p>
                      <a:endParaRPr lang="ru-RU" sz="3200" dirty="0"/>
                    </a:p>
                  </a:txBody>
                  <a:tcPr/>
                </a:tc>
                <a:tc>
                  <a:txBody>
                    <a:bodyPr/>
                    <a:lstStyle/>
                    <a:p>
                      <a:pPr algn="ctr"/>
                      <a:endParaRPr lang="ru-RU" sz="3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1637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714408"/>
          </a:xfrm>
        </p:spPr>
        <p:txBody>
          <a:bodyPr>
            <a:noAutofit/>
          </a:bodyPr>
          <a:lstStyle/>
          <a:p>
            <a:r>
              <a:rPr lang="ru-RU" sz="2800" dirty="0"/>
              <a:t>Результативность участия педагогов  в </a:t>
            </a:r>
            <a:r>
              <a:rPr lang="ru-RU" sz="2800" dirty="0" smtClean="0"/>
              <a:t>профессиональных конкурсах 2020-2021 </a:t>
            </a:r>
            <a:endParaRPr lang="ru-RU" sz="3200" dirty="0"/>
          </a:p>
        </p:txBody>
      </p:sp>
      <p:graphicFrame>
        <p:nvGraphicFramePr>
          <p:cNvPr id="4" name="Таблица 3"/>
          <p:cNvGraphicFramePr>
            <a:graphicFrameLocks noGrp="1"/>
          </p:cNvGraphicFramePr>
          <p:nvPr>
            <p:extLst>
              <p:ext uri="{D42A27DB-BD31-4B8C-83A1-F6EECF244321}">
                <p14:modId xmlns:p14="http://schemas.microsoft.com/office/powerpoint/2010/main" val="1406844616"/>
              </p:ext>
            </p:extLst>
          </p:nvPr>
        </p:nvGraphicFramePr>
        <p:xfrm>
          <a:off x="395536" y="1063649"/>
          <a:ext cx="8064896" cy="6236413"/>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tblGrid>
              <a:tr h="315045">
                <a:tc>
                  <a:txBody>
                    <a:bodyPr/>
                    <a:lstStyle/>
                    <a:p>
                      <a:r>
                        <a:rPr lang="ru-RU" sz="1400" dirty="0" smtClean="0">
                          <a:latin typeface="Times New Roman" panose="02020603050405020304" pitchFamily="18" charset="0"/>
                          <a:cs typeface="Times New Roman" panose="02020603050405020304" pitchFamily="18" charset="0"/>
                        </a:rPr>
                        <a:t>Название конкурса</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Уровень</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ФИО</a:t>
                      </a:r>
                      <a:r>
                        <a:rPr lang="ru-RU" sz="1400" baseline="0" dirty="0" smtClean="0">
                          <a:latin typeface="Times New Roman" panose="02020603050405020304" pitchFamily="18" charset="0"/>
                          <a:cs typeface="Times New Roman" panose="02020603050405020304" pitchFamily="18" charset="0"/>
                        </a:rPr>
                        <a:t> педагога</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Результат</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855951">
                <a:tc>
                  <a:txBody>
                    <a:bodyPr/>
                    <a:lstStyle/>
                    <a:p>
                      <a:pPr marL="0" lvl="0" indent="0" algn="just">
                        <a:spcAft>
                          <a:spcPts val="0"/>
                        </a:spcAft>
                        <a:buFont typeface="Symbol" panose="05050102010706020507" pitchFamily="18" charset="2"/>
                        <a:buNone/>
                      </a:pPr>
                      <a:r>
                        <a:rPr lang="ru-RU" sz="1100" dirty="0" smtClean="0">
                          <a:solidFill>
                            <a:srgbClr val="000000"/>
                          </a:solidFill>
                          <a:effectLst/>
                          <a:latin typeface="Times New Roman" panose="02020603050405020304" pitchFamily="18" charset="0"/>
                          <a:ea typeface="Times New Roman" panose="02020603050405020304" pitchFamily="18" charset="0"/>
                        </a:rPr>
                        <a:t>Конкурс профессионального мастерства "Лучший мастер-класс" по теме "Ментальная карта-эффективное средство формирования читательской грамотности в рамках III Межрегионального этапа Международного форума (Ярмарки)социально-педагогических инноваций, </a:t>
                      </a:r>
                      <a:endParaRPr lang="ru-RU" sz="1100" dirty="0"/>
                    </a:p>
                  </a:txBody>
                  <a:tcPr/>
                </a:tc>
                <a:tc>
                  <a:txBody>
                    <a:bodyPr/>
                    <a:lstStyle/>
                    <a:p>
                      <a:r>
                        <a:rPr lang="ru-RU" sz="1100" dirty="0" smtClean="0">
                          <a:latin typeface="Times New Roman" panose="02020603050405020304" pitchFamily="18" charset="0"/>
                          <a:cs typeface="Times New Roman" panose="02020603050405020304" pitchFamily="18" charset="0"/>
                        </a:rPr>
                        <a:t>Региональный</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Лебедева И.В.</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победитель</a:t>
                      </a:r>
                    </a:p>
                  </a:txBody>
                  <a:tcPr/>
                </a:tc>
                <a:extLst>
                  <a:ext uri="{0D108BD9-81ED-4DB2-BD59-A6C34878D82A}">
                    <a16:rowId xmlns:a16="http://schemas.microsoft.com/office/drawing/2014/main" xmlns="" val="10001"/>
                  </a:ext>
                </a:extLst>
              </a:tr>
              <a:tr h="1148922">
                <a:tc>
                  <a:txBody>
                    <a:bodyPr/>
                    <a:lstStyle/>
                    <a:p>
                      <a:r>
                        <a:rPr lang="ru-RU" sz="1100" dirty="0" smtClean="0">
                          <a:solidFill>
                            <a:srgbClr val="000000"/>
                          </a:solidFill>
                          <a:effectLst/>
                          <a:latin typeface="Times New Roman" panose="02020603050405020304" pitchFamily="18" charset="0"/>
                          <a:ea typeface="Times New Roman" panose="02020603050405020304" pitchFamily="18" charset="0"/>
                        </a:rPr>
                        <a:t>Всероссийский конкурс профессионального мастерства "Мой лучший урок по ФГОС" </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Всероссийский</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Иванова К.Е.</a:t>
                      </a:r>
                    </a:p>
                    <a:p>
                      <a:r>
                        <a:rPr lang="ru-RU" sz="1100" dirty="0" smtClean="0">
                          <a:latin typeface="Times New Roman" panose="02020603050405020304" pitchFamily="18" charset="0"/>
                          <a:cs typeface="Times New Roman" panose="02020603050405020304" pitchFamily="18" charset="0"/>
                        </a:rPr>
                        <a:t>Лебедева И.В.</a:t>
                      </a:r>
                    </a:p>
                    <a:p>
                      <a:r>
                        <a:rPr lang="ru-RU" sz="1100" dirty="0" smtClean="0">
                          <a:latin typeface="Times New Roman" panose="02020603050405020304" pitchFamily="18" charset="0"/>
                          <a:cs typeface="Times New Roman" panose="02020603050405020304" pitchFamily="18" charset="0"/>
                        </a:rPr>
                        <a:t>Макарова А.А.</a:t>
                      </a:r>
                    </a:p>
                    <a:p>
                      <a:r>
                        <a:rPr lang="ru-RU" sz="1100" dirty="0" smtClean="0">
                          <a:latin typeface="Times New Roman" panose="02020603050405020304" pitchFamily="18" charset="0"/>
                          <a:cs typeface="Times New Roman" panose="02020603050405020304" pitchFamily="18" charset="0"/>
                        </a:rPr>
                        <a:t>Путилина Н.П.</a:t>
                      </a:r>
                    </a:p>
                    <a:p>
                      <a:r>
                        <a:rPr lang="ru-RU" sz="1100" dirty="0" smtClean="0">
                          <a:latin typeface="Times New Roman" panose="02020603050405020304" pitchFamily="18" charset="0"/>
                          <a:cs typeface="Times New Roman" panose="02020603050405020304" pitchFamily="18" charset="0"/>
                        </a:rPr>
                        <a:t>Гожалова</a:t>
                      </a:r>
                      <a:r>
                        <a:rPr lang="ru-RU" sz="1100" baseline="0" dirty="0" smtClean="0">
                          <a:latin typeface="Times New Roman" panose="02020603050405020304" pitchFamily="18" charset="0"/>
                          <a:cs typeface="Times New Roman" panose="02020603050405020304" pitchFamily="18" charset="0"/>
                        </a:rPr>
                        <a:t> С.С.</a:t>
                      </a:r>
                    </a:p>
                    <a:p>
                      <a:r>
                        <a:rPr lang="ru-RU" sz="1100" baseline="0" dirty="0" smtClean="0">
                          <a:latin typeface="Times New Roman" panose="02020603050405020304" pitchFamily="18" charset="0"/>
                          <a:cs typeface="Times New Roman" panose="02020603050405020304" pitchFamily="18" charset="0"/>
                        </a:rPr>
                        <a:t>Елизарова О.Н.</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призеры и победители</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795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panose="02020603050405020304" pitchFamily="18" charset="0"/>
                          <a:ea typeface="Times New Roman" panose="02020603050405020304" pitchFamily="18" charset="0"/>
                        </a:rPr>
                        <a:t>Всероссийский педагогический конкурс «Современное воспитание подрастающего поколения»</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Всероссийский</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Вострикова Н.Р.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Голубева И.О.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Макарова А.А.</a:t>
                      </a:r>
                    </a:p>
                    <a:p>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победители</a:t>
                      </a:r>
                    </a:p>
                  </a:txBody>
                  <a:tcPr/>
                </a:tc>
                <a:extLst>
                  <a:ext uri="{0D108BD9-81ED-4DB2-BD59-A6C34878D82A}">
                    <a16:rowId xmlns:a16="http://schemas.microsoft.com/office/drawing/2014/main" xmlns="" val="10003"/>
                  </a:ext>
                </a:extLst>
              </a:tr>
              <a:tr h="1502437">
                <a:tc>
                  <a:txBody>
                    <a:bodyPr/>
                    <a:lstStyle/>
                    <a:p>
                      <a:pPr marL="0" lvl="0" indent="0" algn="just">
                        <a:spcAft>
                          <a:spcPts val="0"/>
                        </a:spcAft>
                        <a:buFont typeface="Symbol" panose="05050102010706020507" pitchFamily="18" charset="2"/>
                        <a:buNone/>
                      </a:pPr>
                      <a:r>
                        <a:rPr lang="ru-RU" sz="1100" dirty="0" smtClean="0">
                          <a:effectLst/>
                          <a:latin typeface="Times New Roman" panose="02020603050405020304" pitchFamily="18" charset="0"/>
                          <a:ea typeface="Times New Roman" panose="02020603050405020304" pitchFamily="18" charset="0"/>
                        </a:rPr>
                        <a:t>Призеры </a:t>
                      </a:r>
                      <a:r>
                        <a:rPr lang="ru-RU" sz="1100" dirty="0" smtClean="0">
                          <a:solidFill>
                            <a:srgbClr val="000000"/>
                          </a:solidFill>
                          <a:effectLst/>
                          <a:latin typeface="Times New Roman" panose="02020603050405020304" pitchFamily="18" charset="0"/>
                          <a:ea typeface="Times New Roman" panose="02020603050405020304" pitchFamily="18" charset="0"/>
                        </a:rPr>
                        <a:t>V Всероссийского педагогического конкурса "Мой лучший сценарий" Фонд 21 века.</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Всероссийский</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ru-RU"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команда учителей английского языка Макарова А.А., Лебедева И.В., Вотякова Н.М.;</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ru-RU"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Сергеенко С.С.</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ru-RU"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Иванова К.Е.</a:t>
                      </a: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победители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победитель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победитель</a:t>
                      </a:r>
                    </a:p>
                  </a:txBody>
                  <a:tcPr/>
                </a:tc>
                <a:extLst>
                  <a:ext uri="{0D108BD9-81ED-4DB2-BD59-A6C34878D82A}">
                    <a16:rowId xmlns:a16="http://schemas.microsoft.com/office/drawing/2014/main" xmlns="" val="10004"/>
                  </a:ext>
                </a:extLst>
              </a:tr>
              <a:tr h="618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panose="02020603050405020304" pitchFamily="18" charset="0"/>
                          <a:ea typeface="Times New Roman" panose="02020603050405020304" pitchFamily="18" charset="0"/>
                        </a:rPr>
                        <a:t>Муниципальный конкурс заданий по ФГ «Вокруг всех наук»</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муниципальный</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Елизарова О.Н.</a:t>
                      </a:r>
                    </a:p>
                    <a:p>
                      <a:r>
                        <a:rPr lang="ru-RU" sz="1100" dirty="0" smtClean="0">
                          <a:latin typeface="Times New Roman" panose="02020603050405020304" pitchFamily="18" charset="0"/>
                          <a:cs typeface="Times New Roman" panose="02020603050405020304" pitchFamily="18" charset="0"/>
                        </a:rPr>
                        <a:t>Вотякова Н.М.</a:t>
                      </a:r>
                    </a:p>
                    <a:p>
                      <a:r>
                        <a:rPr lang="ru-RU" sz="1100" dirty="0" err="1" smtClean="0">
                          <a:latin typeface="Times New Roman" panose="02020603050405020304" pitchFamily="18" charset="0"/>
                          <a:cs typeface="Times New Roman" panose="02020603050405020304" pitchFamily="18" charset="0"/>
                        </a:rPr>
                        <a:t>Стозий</a:t>
                      </a:r>
                      <a:r>
                        <a:rPr lang="ru-RU" sz="1100" dirty="0" smtClean="0">
                          <a:latin typeface="Times New Roman" panose="02020603050405020304" pitchFamily="18" charset="0"/>
                          <a:cs typeface="Times New Roman" panose="02020603050405020304" pitchFamily="18" charset="0"/>
                        </a:rPr>
                        <a:t> К.Н.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призеры</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58548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714408"/>
          </a:xfrm>
        </p:spPr>
        <p:txBody>
          <a:bodyPr>
            <a:normAutofit fontScale="90000"/>
          </a:bodyPr>
          <a:lstStyle/>
          <a:p>
            <a:r>
              <a:rPr lang="ru-RU" sz="4000" dirty="0"/>
              <a:t>Результативность участия педагогов  в </a:t>
            </a:r>
            <a:r>
              <a:rPr lang="ru-RU" sz="4000" dirty="0" smtClean="0"/>
              <a:t>профессиональных конкурсах</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309270247"/>
              </p:ext>
            </p:extLst>
          </p:nvPr>
        </p:nvGraphicFramePr>
        <p:xfrm>
          <a:off x="179512" y="1340768"/>
          <a:ext cx="8784976" cy="5765800"/>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xmlns="" val="20000"/>
                    </a:ext>
                  </a:extLst>
                </a:gridCol>
                <a:gridCol w="2196244">
                  <a:extLst>
                    <a:ext uri="{9D8B030D-6E8A-4147-A177-3AD203B41FA5}">
                      <a16:colId xmlns:a16="http://schemas.microsoft.com/office/drawing/2014/main" xmlns="" val="20001"/>
                    </a:ext>
                  </a:extLst>
                </a:gridCol>
                <a:gridCol w="2196244">
                  <a:extLst>
                    <a:ext uri="{9D8B030D-6E8A-4147-A177-3AD203B41FA5}">
                      <a16:colId xmlns:a16="http://schemas.microsoft.com/office/drawing/2014/main" xmlns="" val="20002"/>
                    </a:ext>
                  </a:extLst>
                </a:gridCol>
                <a:gridCol w="2196244">
                  <a:extLst>
                    <a:ext uri="{9D8B030D-6E8A-4147-A177-3AD203B41FA5}">
                      <a16:colId xmlns:a16="http://schemas.microsoft.com/office/drawing/2014/main" xmlns="" val="20003"/>
                    </a:ext>
                  </a:extLst>
                </a:gridCol>
              </a:tblGrid>
              <a:tr h="370840">
                <a:tc>
                  <a:txBody>
                    <a:bodyPr/>
                    <a:lstStyle/>
                    <a:p>
                      <a:r>
                        <a:rPr lang="ru-RU" dirty="0" smtClean="0">
                          <a:latin typeface="Times New Roman" panose="02020603050405020304" pitchFamily="18" charset="0"/>
                          <a:cs typeface="Times New Roman" panose="02020603050405020304" pitchFamily="18" charset="0"/>
                        </a:rPr>
                        <a:t>Название конкурса</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Уровень</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ФИО</a:t>
                      </a:r>
                      <a:r>
                        <a:rPr lang="ru-RU" baseline="0" dirty="0" smtClean="0">
                          <a:latin typeface="Times New Roman" panose="02020603050405020304" pitchFamily="18" charset="0"/>
                          <a:cs typeface="Times New Roman" panose="02020603050405020304" pitchFamily="18" charset="0"/>
                        </a:rPr>
                        <a:t> педагога</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Результат</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r>
                        <a:rPr lang="ru-RU" sz="1400" dirty="0" smtClean="0">
                          <a:solidFill>
                            <a:srgbClr val="000000"/>
                          </a:solidFill>
                          <a:effectLst/>
                          <a:latin typeface="Times New Roman" panose="02020603050405020304" pitchFamily="18" charset="0"/>
                          <a:ea typeface="Times New Roman" panose="02020603050405020304" pitchFamily="18" charset="0"/>
                        </a:rPr>
                        <a:t>конкурс профессионального мастерства "Лучший мастер-класс" в рамках III Межрегионального этапа Международного форума (Ярмарки)социально-педагогических инноваций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Региональный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Иванова К.Е.</a:t>
                      </a:r>
                    </a:p>
                    <a:p>
                      <a:r>
                        <a:rPr lang="ru-RU" sz="1400" dirty="0" smtClean="0">
                          <a:latin typeface="Times New Roman" panose="02020603050405020304" pitchFamily="18" charset="0"/>
                          <a:cs typeface="Times New Roman" panose="02020603050405020304" pitchFamily="18" charset="0"/>
                        </a:rPr>
                        <a:t>Груздева М.Г.</a:t>
                      </a:r>
                    </a:p>
                    <a:p>
                      <a:r>
                        <a:rPr lang="ru-RU" sz="1400" dirty="0" err="1" smtClean="0">
                          <a:latin typeface="Times New Roman" panose="02020603050405020304" pitchFamily="18" charset="0"/>
                          <a:cs typeface="Times New Roman" panose="02020603050405020304" pitchFamily="18" charset="0"/>
                        </a:rPr>
                        <a:t>Черноземцева</a:t>
                      </a:r>
                      <a:r>
                        <a:rPr lang="ru-RU" sz="1400" baseline="0" dirty="0" smtClean="0">
                          <a:latin typeface="Times New Roman" panose="02020603050405020304" pitchFamily="18" charset="0"/>
                          <a:cs typeface="Times New Roman" panose="02020603050405020304" pitchFamily="18" charset="0"/>
                        </a:rPr>
                        <a:t> В.А.</a:t>
                      </a:r>
                    </a:p>
                    <a:p>
                      <a:r>
                        <a:rPr lang="ru-RU" sz="1400" baseline="0" dirty="0" smtClean="0">
                          <a:latin typeface="Times New Roman" panose="02020603050405020304" pitchFamily="18" charset="0"/>
                          <a:cs typeface="Times New Roman" panose="02020603050405020304" pitchFamily="18" charset="0"/>
                        </a:rPr>
                        <a:t>Вепрева В.А.</a:t>
                      </a:r>
                    </a:p>
                    <a:p>
                      <a:r>
                        <a:rPr lang="ru-RU" sz="1400" baseline="0" dirty="0" smtClean="0">
                          <a:latin typeface="Times New Roman" panose="02020603050405020304" pitchFamily="18" charset="0"/>
                          <a:cs typeface="Times New Roman" panose="02020603050405020304" pitchFamily="18" charset="0"/>
                        </a:rPr>
                        <a:t>Сергеенко С.С.</a:t>
                      </a:r>
                    </a:p>
                    <a:p>
                      <a:r>
                        <a:rPr lang="ru-RU" sz="1400" baseline="0" dirty="0" smtClean="0">
                          <a:latin typeface="Times New Roman" panose="02020603050405020304" pitchFamily="18" charset="0"/>
                          <a:cs typeface="Times New Roman" panose="02020603050405020304" pitchFamily="18" charset="0"/>
                        </a:rPr>
                        <a:t>Елизарова О.Н.</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участники</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0000"/>
                          </a:solidFill>
                          <a:effectLst/>
                          <a:latin typeface="Times New Roman" panose="02020603050405020304" pitchFamily="18" charset="0"/>
                          <a:ea typeface="Times New Roman" panose="02020603050405020304" pitchFamily="18" charset="0"/>
                        </a:rPr>
                        <a:t>Межрегиональный конкурс профессионального мастерства "Лучший учитель-наставник"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Региональный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Елизарова О.Н.</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участник</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370840">
                <a:tc>
                  <a:txBody>
                    <a:bodyPr/>
                    <a:lstStyle/>
                    <a:p>
                      <a:r>
                        <a:rPr lang="ru-RU" sz="1400" dirty="0" smtClean="0">
                          <a:solidFill>
                            <a:srgbClr val="000000"/>
                          </a:solidFill>
                          <a:effectLst/>
                          <a:latin typeface="Times New Roman" panose="02020603050405020304" pitchFamily="18" charset="0"/>
                          <a:ea typeface="Times New Roman" panose="02020603050405020304" pitchFamily="18" charset="0"/>
                        </a:rPr>
                        <a:t>Региональный конкурс методических разработок 2022</a:t>
                      </a:r>
                    </a:p>
                    <a:p>
                      <a:endParaRPr lang="ru-RU" sz="1400" dirty="0" smtClean="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Муниципальный конкурс заданий по ФГ «Вокруг всех наук»</a:t>
                      </a:r>
                      <a:endPar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ru-RU" sz="1400" dirty="0" smtClean="0">
                        <a:solidFill>
                          <a:srgbClr val="000000"/>
                        </a:solidFill>
                        <a:effectLst/>
                        <a:latin typeface="Times New Roman" panose="02020603050405020304" pitchFamily="18" charset="0"/>
                        <a:cs typeface="Times New Roman" panose="02020603050405020304" pitchFamily="18" charset="0"/>
                      </a:endParaRPr>
                    </a:p>
                    <a:p>
                      <a:endParaRPr lang="ru-RU" sz="1400" dirty="0" smtClean="0">
                        <a:solidFill>
                          <a:srgbClr val="000000"/>
                        </a:solidFill>
                        <a:effectLst/>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Региональный</a:t>
                      </a: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Региональный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err="1" smtClean="0">
                          <a:latin typeface="Times New Roman" panose="02020603050405020304" pitchFamily="18" charset="0"/>
                          <a:cs typeface="Times New Roman" panose="02020603050405020304" pitchFamily="18" charset="0"/>
                        </a:rPr>
                        <a:t>Перевалова</a:t>
                      </a:r>
                      <a:r>
                        <a:rPr lang="ru-RU" sz="1400" dirty="0" smtClean="0">
                          <a:latin typeface="Times New Roman" panose="02020603050405020304" pitchFamily="18" charset="0"/>
                          <a:cs typeface="Times New Roman" panose="02020603050405020304" pitchFamily="18" charset="0"/>
                        </a:rPr>
                        <a:t> Ю.В.</a:t>
                      </a:r>
                    </a:p>
                    <a:p>
                      <a:r>
                        <a:rPr lang="ru-RU" sz="1400" dirty="0" smtClean="0">
                          <a:latin typeface="Times New Roman" panose="02020603050405020304" pitchFamily="18" charset="0"/>
                          <a:cs typeface="Times New Roman" panose="02020603050405020304" pitchFamily="18" charset="0"/>
                        </a:rPr>
                        <a:t>Парфенова И.А.</a:t>
                      </a: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r>
                        <a:rPr lang="ru-RU" sz="1400" dirty="0" err="1" smtClean="0">
                          <a:latin typeface="Times New Roman" panose="02020603050405020304" pitchFamily="18" charset="0"/>
                          <a:cs typeface="Times New Roman" panose="02020603050405020304" pitchFamily="18" charset="0"/>
                        </a:rPr>
                        <a:t>Скориченко</a:t>
                      </a:r>
                      <a:r>
                        <a:rPr lang="ru-RU" sz="1400" dirty="0" smtClean="0">
                          <a:latin typeface="Times New Roman" panose="02020603050405020304" pitchFamily="18" charset="0"/>
                          <a:cs typeface="Times New Roman" panose="02020603050405020304" pitchFamily="18" charset="0"/>
                        </a:rPr>
                        <a:t> Г.П.</a:t>
                      </a:r>
                    </a:p>
                    <a:p>
                      <a:r>
                        <a:rPr lang="ru-RU" sz="1400" dirty="0" smtClean="0">
                          <a:latin typeface="Times New Roman" panose="02020603050405020304" pitchFamily="18" charset="0"/>
                          <a:cs typeface="Times New Roman" panose="02020603050405020304" pitchFamily="18" charset="0"/>
                        </a:rPr>
                        <a:t>Фролова Л.А.</a:t>
                      </a:r>
                    </a:p>
                    <a:p>
                      <a:r>
                        <a:rPr lang="ru-RU" sz="1400" dirty="0" smtClean="0">
                          <a:latin typeface="Times New Roman" panose="02020603050405020304" pitchFamily="18" charset="0"/>
                          <a:cs typeface="Times New Roman" panose="02020603050405020304" pitchFamily="18" charset="0"/>
                        </a:rPr>
                        <a:t>Макарова А.А.</a:t>
                      </a:r>
                    </a:p>
                    <a:p>
                      <a:r>
                        <a:rPr lang="ru-RU" sz="1400" dirty="0" smtClean="0">
                          <a:latin typeface="Times New Roman" panose="02020603050405020304" pitchFamily="18" charset="0"/>
                          <a:cs typeface="Times New Roman" panose="02020603050405020304" pitchFamily="18" charset="0"/>
                        </a:rPr>
                        <a:t>Лебедева И.В.</a:t>
                      </a:r>
                    </a:p>
                    <a:p>
                      <a:r>
                        <a:rPr lang="ru-RU" sz="1400" dirty="0" err="1" smtClean="0">
                          <a:latin typeface="Times New Roman" panose="02020603050405020304" pitchFamily="18" charset="0"/>
                          <a:cs typeface="Times New Roman" panose="02020603050405020304" pitchFamily="18" charset="0"/>
                        </a:rPr>
                        <a:t>Кочетова</a:t>
                      </a:r>
                      <a:r>
                        <a:rPr lang="ru-RU" sz="1400" baseline="0" dirty="0" smtClean="0">
                          <a:latin typeface="Times New Roman" panose="02020603050405020304" pitchFamily="18" charset="0"/>
                          <a:cs typeface="Times New Roman" panose="02020603050405020304" pitchFamily="18" charset="0"/>
                        </a:rPr>
                        <a:t> К.Т.</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участники</a:t>
                      </a: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участники</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51460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88640"/>
            <a:ext cx="8229600" cy="2160240"/>
          </a:xfrm>
        </p:spPr>
        <p:txBody>
          <a:bodyPr rtlCol="0">
            <a:noAutofit/>
          </a:bodyPr>
          <a:lstStyle/>
          <a:p>
            <a:pPr fontAlgn="auto">
              <a:spcAft>
                <a:spcPts val="0"/>
              </a:spcAft>
              <a:defRPr/>
            </a:pPr>
            <a:r>
              <a:rPr lang="ru-RU" sz="3200" dirty="0" smtClean="0"/>
              <a:t/>
            </a:r>
            <a:br>
              <a:rPr lang="ru-RU" sz="3200" dirty="0" smtClean="0"/>
            </a:br>
            <a:r>
              <a:rPr lang="ru-RU" sz="2800" dirty="0" smtClean="0"/>
              <a:t>Раздел </a:t>
            </a:r>
            <a:r>
              <a:rPr lang="en-US" sz="2800" dirty="0"/>
              <a:t>VI.  </a:t>
            </a:r>
            <a:r>
              <a:rPr lang="ru-RU" sz="2800" dirty="0"/>
              <a:t>Организация </a:t>
            </a:r>
            <a:r>
              <a:rPr lang="ru-RU" sz="2800" dirty="0" smtClean="0"/>
              <a:t>питания</a:t>
            </a:r>
            <a:br>
              <a:rPr lang="ru-RU" sz="2800" dirty="0" smtClean="0"/>
            </a:br>
            <a:r>
              <a:rPr lang="ru-RU" altLang="ru-RU" sz="2800" dirty="0" smtClean="0"/>
              <a:t>Количество </a:t>
            </a:r>
            <a:r>
              <a:rPr lang="ru-RU" altLang="ru-RU" sz="2800" dirty="0"/>
              <a:t>учащихся МБОУ г. Иркутска СОШ №80, получающих питание в школьной столовой.</a:t>
            </a:r>
            <a:r>
              <a:rPr lang="ru-RU" sz="2800" dirty="0" smtClean="0"/>
              <a:t/>
            </a:r>
            <a:br>
              <a:rPr lang="ru-RU" sz="2800" dirty="0" smtClean="0"/>
            </a:br>
            <a:endParaRPr lang="ru-RU" sz="3200" dirty="0">
              <a:solidFill>
                <a:srgbClr val="FF0000"/>
              </a:solidFill>
            </a:endParaRPr>
          </a:p>
        </p:txBody>
      </p:sp>
      <p:sp>
        <p:nvSpPr>
          <p:cNvPr id="2" name="Объект 1"/>
          <p:cNvSpPr>
            <a:spLocks noGrp="1"/>
          </p:cNvSpPr>
          <p:nvPr>
            <p:ph idx="1"/>
          </p:nvPr>
        </p:nvSpPr>
        <p:spPr/>
        <p:txBody>
          <a:bodyPr/>
          <a:lstStyle/>
          <a:p>
            <a:r>
              <a:rPr lang="ru-RU" sz="3200" dirty="0" smtClean="0"/>
              <a:t>Начальная школа – 100%</a:t>
            </a:r>
          </a:p>
          <a:p>
            <a:r>
              <a:rPr lang="ru-RU" sz="3200" dirty="0" smtClean="0"/>
              <a:t>5-11 классы – 47%</a:t>
            </a:r>
            <a:endParaRPr lang="ru-RU" sz="3200" dirty="0"/>
          </a:p>
        </p:txBody>
      </p:sp>
    </p:spTree>
    <p:extLst>
      <p:ext uri="{BB962C8B-B14F-4D97-AF65-F5344CB8AC3E}">
        <p14:creationId xmlns:p14="http://schemas.microsoft.com/office/powerpoint/2010/main" val="2767410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Содержимое 2"/>
          <p:cNvSpPr>
            <a:spLocks noGrp="1"/>
          </p:cNvSpPr>
          <p:nvPr>
            <p:ph idx="1"/>
          </p:nvPr>
        </p:nvSpPr>
        <p:spPr>
          <a:xfrm>
            <a:off x="683568" y="2780928"/>
            <a:ext cx="8136904" cy="3451225"/>
          </a:xfrm>
        </p:spPr>
        <p:txBody>
          <a:bodyPr rtlCol="0">
            <a:normAutofit fontScale="92500" lnSpcReduction="10000"/>
          </a:bodyPr>
          <a:lstStyle/>
          <a:p>
            <a:pPr marL="274320" indent="-274320" fontAlgn="auto">
              <a:spcAft>
                <a:spcPts val="0"/>
              </a:spcAft>
              <a:buFontTx/>
              <a:buNone/>
              <a:defRPr/>
            </a:pPr>
            <a:r>
              <a:rPr lang="ru-RU" dirty="0" smtClean="0"/>
              <a:t>    В соответствии с Уставом школы и требованиями </a:t>
            </a:r>
            <a:r>
              <a:rPr lang="ru-RU" dirty="0" err="1" smtClean="0"/>
              <a:t>Роспотребнадзора</a:t>
            </a:r>
            <a:r>
              <a:rPr lang="ru-RU" dirty="0" smtClean="0"/>
              <a:t> с целью сохранности здоровья обучающихся и получения максимально положительного результата в обучении и воспитании с учётом имеющихся возможностей, школа осуществляет следующий режим работы:</a:t>
            </a:r>
          </a:p>
          <a:p>
            <a:pPr lvl="1" indent="-274320" fontAlgn="auto">
              <a:spcAft>
                <a:spcPts val="0"/>
              </a:spcAft>
              <a:buFont typeface="Arial" pitchFamily="34" charset="0"/>
              <a:buChar char="•"/>
              <a:defRPr/>
            </a:pPr>
            <a:r>
              <a:rPr lang="ru-RU" sz="2000" dirty="0" smtClean="0"/>
              <a:t>шестидневная рабочая неделя для учащихся,</a:t>
            </a:r>
          </a:p>
          <a:p>
            <a:pPr lvl="1" indent="-274320" fontAlgn="auto">
              <a:spcAft>
                <a:spcPts val="0"/>
              </a:spcAft>
              <a:buFont typeface="Arial" pitchFamily="34" charset="0"/>
              <a:buChar char="•"/>
              <a:defRPr/>
            </a:pPr>
            <a:r>
              <a:rPr lang="ru-RU" sz="2000" dirty="0" smtClean="0"/>
              <a:t> обучение в школе проводится в 2 смены и </a:t>
            </a:r>
            <a:r>
              <a:rPr lang="ru-RU" sz="2000" dirty="0" err="1" smtClean="0"/>
              <a:t>подсменок</a:t>
            </a:r>
            <a:r>
              <a:rPr lang="ru-RU" sz="2000" dirty="0" smtClean="0"/>
              <a:t>.</a:t>
            </a:r>
          </a:p>
          <a:p>
            <a:pPr marL="274320" indent="-274320" fontAlgn="auto">
              <a:spcAft>
                <a:spcPts val="0"/>
              </a:spcAft>
              <a:buFontTx/>
              <a:buNone/>
              <a:defRPr/>
            </a:pPr>
            <a:r>
              <a:rPr lang="ru-RU" dirty="0" smtClean="0"/>
              <a:t>    Продолжительность урока – 40 минут, продолжительность перемен соответствуют санитарным нормам. </a:t>
            </a:r>
            <a:endParaRPr lang="ru-RU" altLang="ru-RU" dirty="0" smtClean="0">
              <a:solidFill>
                <a:srgbClr val="FF0000"/>
              </a:solidFill>
            </a:endParaRPr>
          </a:p>
        </p:txBody>
      </p:sp>
      <p:sp>
        <p:nvSpPr>
          <p:cNvPr id="19458" name="Заголовок 1"/>
          <p:cNvSpPr>
            <a:spLocks noGrp="1"/>
          </p:cNvSpPr>
          <p:nvPr>
            <p:ph type="title"/>
          </p:nvPr>
        </p:nvSpPr>
        <p:spPr/>
        <p:txBody>
          <a:bodyPr rtlCol="0">
            <a:normAutofit fontScale="90000"/>
          </a:bodyPr>
          <a:lstStyle/>
          <a:p>
            <a:pPr fontAlgn="auto">
              <a:spcAft>
                <a:spcPts val="0"/>
              </a:spcAft>
              <a:defRPr/>
            </a:pPr>
            <a:r>
              <a:rPr lang="ru-RU" altLang="ru-RU" b="1" dirty="0" smtClean="0"/>
              <a:t>Раздел </a:t>
            </a:r>
            <a:r>
              <a:rPr lang="en-US" altLang="ru-RU" b="1" dirty="0" smtClean="0"/>
              <a:t>VI</a:t>
            </a:r>
            <a:r>
              <a:rPr lang="ru-RU" altLang="ru-RU" b="1" dirty="0" smtClean="0"/>
              <a:t>.</a:t>
            </a:r>
            <a:r>
              <a:rPr lang="ru-RU" altLang="ru-RU" dirty="0" smtClean="0"/>
              <a:t> Обеспечение безопасности. </a:t>
            </a:r>
            <a:endParaRPr lang="ru-RU" altLang="ru-RU" dirty="0" smtClean="0">
              <a:solidFill>
                <a:srgbClr val="FF0000"/>
              </a:solidFill>
            </a:endParaRPr>
          </a:p>
        </p:txBody>
      </p:sp>
    </p:spTree>
    <p:extLst>
      <p:ext uri="{BB962C8B-B14F-4D97-AF65-F5344CB8AC3E}">
        <p14:creationId xmlns:p14="http://schemas.microsoft.com/office/powerpoint/2010/main" val="1490855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Для обеспечения безопасности образовательного процесса в школе установлена система внешнего и внутреннего видеонаблюдения, состоящая из 5</a:t>
            </a:r>
            <a:r>
              <a:rPr lang="ru-RU" dirty="0">
                <a:solidFill>
                  <a:srgbClr val="FF0000"/>
                </a:solidFill>
              </a:rPr>
              <a:t> </a:t>
            </a:r>
            <a:r>
              <a:rPr lang="ru-RU" dirty="0"/>
              <a:t>видеокамер наружного наблюдения и 20 видеокамер внутреннего наблюдения. Здание оборудовано тревожной кнопкой и системой автоматической пожарной сигнализации</a:t>
            </a:r>
            <a:r>
              <a:rPr lang="ru-RU" dirty="0" smtClean="0"/>
              <a:t>.</a:t>
            </a:r>
          </a:p>
        </p:txBody>
      </p:sp>
    </p:spTree>
    <p:extLst>
      <p:ext uri="{BB962C8B-B14F-4D97-AF65-F5344CB8AC3E}">
        <p14:creationId xmlns:p14="http://schemas.microsoft.com/office/powerpoint/2010/main" val="322965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2"/>
          <p:cNvSpPr>
            <a:spLocks noGrp="1"/>
          </p:cNvSpPr>
          <p:nvPr>
            <p:ph idx="1"/>
          </p:nvPr>
        </p:nvSpPr>
        <p:spPr>
          <a:xfrm>
            <a:off x="251520" y="1844824"/>
            <a:ext cx="8568952" cy="4752528"/>
          </a:xfrm>
        </p:spPr>
        <p:txBody>
          <a:bodyPr rtlCol="0">
            <a:normAutofit fontScale="92500"/>
          </a:bodyPr>
          <a:lstStyle/>
          <a:p>
            <a:pPr marL="0" indent="0" fontAlgn="auto">
              <a:spcAft>
                <a:spcPts val="0"/>
              </a:spcAft>
              <a:buNone/>
              <a:defRPr/>
            </a:pPr>
            <a:r>
              <a:rPr lang="ru-RU" altLang="ru-RU" dirty="0" smtClean="0"/>
              <a:t>С целью обеспечения безопасности образовательного процесса в школе проводится комплекс мероприятий, направленных на профилактику возможных чрезвычайных ситуаций:</a:t>
            </a:r>
          </a:p>
          <a:p>
            <a:pPr marL="274320" indent="-274320" fontAlgn="auto">
              <a:spcAft>
                <a:spcPts val="0"/>
              </a:spcAft>
              <a:defRPr/>
            </a:pPr>
            <a:r>
              <a:rPr lang="ru-RU" altLang="ru-RU" dirty="0" smtClean="0"/>
              <a:t>имеется телефон с определителем номера, </a:t>
            </a:r>
          </a:p>
          <a:p>
            <a:pPr marL="274320" indent="-274320" fontAlgn="auto">
              <a:spcAft>
                <a:spcPts val="0"/>
              </a:spcAft>
              <a:defRPr/>
            </a:pPr>
            <a:r>
              <a:rPr lang="ru-RU" altLang="ru-RU" dirty="0" smtClean="0"/>
              <a:t>введен контрольно-пропускной режим,</a:t>
            </a:r>
          </a:p>
          <a:p>
            <a:pPr marL="274320" indent="-274320" fontAlgn="auto">
              <a:spcAft>
                <a:spcPts val="0"/>
              </a:spcAft>
              <a:defRPr/>
            </a:pPr>
            <a:r>
              <a:rPr lang="ru-RU" altLang="ru-RU" dirty="0" smtClean="0"/>
              <a:t>введено круглосуточное дежурство: в ночное  и в дневное время работают сторожа</a:t>
            </a:r>
            <a:r>
              <a:rPr lang="ru-RU" altLang="ru-RU" dirty="0"/>
              <a:t> </a:t>
            </a:r>
            <a:r>
              <a:rPr lang="ru-RU" altLang="ru-RU" dirty="0" smtClean="0"/>
              <a:t>и охранники,</a:t>
            </a:r>
          </a:p>
          <a:p>
            <a:pPr marL="274320" indent="-274320" fontAlgn="auto">
              <a:spcAft>
                <a:spcPts val="0"/>
              </a:spcAft>
              <a:defRPr/>
            </a:pPr>
            <a:r>
              <a:rPr lang="ru-RU" altLang="ru-RU" dirty="0" smtClean="0"/>
              <a:t>регулярно подрезается кустарник вокруг здания,</a:t>
            </a:r>
          </a:p>
          <a:p>
            <a:pPr marL="274320" indent="-274320" fontAlgn="auto">
              <a:spcAft>
                <a:spcPts val="0"/>
              </a:spcAft>
              <a:defRPr/>
            </a:pPr>
            <a:r>
              <a:rPr lang="ru-RU" altLang="ru-RU" dirty="0" smtClean="0"/>
              <a:t>вокруг школьной территории имеется ограждение,</a:t>
            </a:r>
          </a:p>
          <a:p>
            <a:pPr marL="274320" indent="-274320" fontAlgn="auto">
              <a:spcAft>
                <a:spcPts val="0"/>
              </a:spcAft>
              <a:defRPr/>
            </a:pPr>
            <a:r>
              <a:rPr lang="ru-RU" altLang="ru-RU" dirty="0" smtClean="0"/>
              <a:t>проведено обучение педагогов школы и вспомогательного персонала по вопроса охраны жизни и здоровья обучающихся</a:t>
            </a:r>
          </a:p>
          <a:p>
            <a:pPr marL="274320" indent="-274320" fontAlgn="auto">
              <a:spcAft>
                <a:spcPts val="0"/>
              </a:spcAft>
              <a:defRPr/>
            </a:pPr>
            <a:endParaRPr lang="ru-RU" altLang="ru-RU" dirty="0" smtClean="0"/>
          </a:p>
        </p:txBody>
      </p:sp>
      <p:sp>
        <p:nvSpPr>
          <p:cNvPr id="20482" name="Заголовок 1"/>
          <p:cNvSpPr>
            <a:spLocks noGrp="1"/>
          </p:cNvSpPr>
          <p:nvPr>
            <p:ph type="title"/>
          </p:nvPr>
        </p:nvSpPr>
        <p:spPr/>
        <p:txBody>
          <a:bodyPr rtlCol="0">
            <a:normAutofit/>
          </a:bodyPr>
          <a:lstStyle/>
          <a:p>
            <a:pPr fontAlgn="auto">
              <a:spcAft>
                <a:spcPts val="0"/>
              </a:spcAft>
              <a:defRPr/>
            </a:pPr>
            <a:r>
              <a:rPr lang="ru-RU" altLang="ru-RU" dirty="0" smtClean="0"/>
              <a:t>Безопасность обучающихся</a:t>
            </a:r>
            <a:endParaRPr lang="ru-RU" altLang="ru-RU" dirty="0" smtClean="0">
              <a:solidFill>
                <a:srgbClr val="FF0000"/>
              </a:solidFill>
            </a:endParaRPr>
          </a:p>
        </p:txBody>
      </p:sp>
    </p:spTree>
    <p:extLst>
      <p:ext uri="{BB962C8B-B14F-4D97-AF65-F5344CB8AC3E}">
        <p14:creationId xmlns:p14="http://schemas.microsoft.com/office/powerpoint/2010/main" val="4278355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0903" t="19508" r="10850" b="10743"/>
          <a:stretch/>
        </p:blipFill>
        <p:spPr bwMode="auto">
          <a:xfrm>
            <a:off x="251520" y="1916832"/>
            <a:ext cx="8640960" cy="4455527"/>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51520" y="260648"/>
            <a:ext cx="8640960" cy="1077218"/>
          </a:xfrm>
          <a:prstGeom prst="rect">
            <a:avLst/>
          </a:prstGeom>
        </p:spPr>
        <p:txBody>
          <a:bodyPr wrap="square">
            <a:spAutoFit/>
          </a:bodyPr>
          <a:lstStyle/>
          <a:p>
            <a:pPr algn="ctr"/>
            <a:r>
              <a:rPr lang="ru-RU" sz="3200" b="1" dirty="0">
                <a:solidFill>
                  <a:srgbClr val="FFFFFF"/>
                </a:solidFill>
                <a:ea typeface="+mj-ea"/>
                <a:cs typeface="+mj-cs"/>
              </a:rPr>
              <a:t>Образовательная деятельность: профильное обучение </a:t>
            </a:r>
            <a:endParaRPr lang="ru-RU" b="1" dirty="0"/>
          </a:p>
        </p:txBody>
      </p:sp>
    </p:spTree>
    <p:extLst>
      <p:ext uri="{BB962C8B-B14F-4D97-AF65-F5344CB8AC3E}">
        <p14:creationId xmlns:p14="http://schemas.microsoft.com/office/powerpoint/2010/main" val="2177106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1484785"/>
            <a:ext cx="8424862" cy="5256584"/>
          </a:xfrm>
        </p:spPr>
        <p:txBody>
          <a:bodyPr rtlCol="0">
            <a:normAutofit/>
          </a:bodyPr>
          <a:lstStyle/>
          <a:p>
            <a:pPr marL="274320" indent="-274320" fontAlgn="auto">
              <a:spcAft>
                <a:spcPts val="0"/>
              </a:spcAft>
              <a:defRPr/>
            </a:pPr>
            <a:r>
              <a:rPr lang="ru-RU" sz="1800" dirty="0" smtClean="0"/>
              <a:t>Формирование у обучающихся функциональной грамотности;</a:t>
            </a:r>
          </a:p>
          <a:p>
            <a:pPr marL="274320" indent="-274320" fontAlgn="auto">
              <a:spcAft>
                <a:spcPts val="0"/>
              </a:spcAft>
              <a:defRPr/>
            </a:pPr>
            <a:r>
              <a:rPr lang="ru-RU" sz="1800" dirty="0" smtClean="0"/>
              <a:t>Формирование у обучающихся ИКТ – компетенции. Обновление содержания образования способствует интенсивному развитию школьной информационно-образовательной среды как важнейшего условия развития личности, ориентированной на творческую деятельность и активную жизненную позицию (</a:t>
            </a:r>
            <a:r>
              <a:rPr lang="ru-RU" sz="1800" dirty="0" err="1" smtClean="0"/>
              <a:t>Компьютериада</a:t>
            </a:r>
            <a:r>
              <a:rPr lang="ru-RU" sz="1800" dirty="0" smtClean="0"/>
              <a:t>, Робототехника, СДО, электронный дневник и электронный журнал);</a:t>
            </a:r>
          </a:p>
          <a:p>
            <a:pPr marL="274320" indent="-274320" fontAlgn="auto">
              <a:spcAft>
                <a:spcPts val="0"/>
              </a:spcAft>
              <a:defRPr/>
            </a:pPr>
            <a:r>
              <a:rPr lang="ru-RU" sz="1800" dirty="0" smtClean="0"/>
              <a:t>Формирование основ исследовательской и проектной деятельности обучающихся;</a:t>
            </a:r>
          </a:p>
          <a:p>
            <a:pPr marL="274320" indent="-274320" fontAlgn="auto">
              <a:spcAft>
                <a:spcPts val="0"/>
              </a:spcAft>
              <a:defRPr/>
            </a:pPr>
            <a:r>
              <a:rPr lang="ru-RU" sz="1800" dirty="0" smtClean="0"/>
              <a:t>Особое внимание </a:t>
            </a:r>
            <a:r>
              <a:rPr lang="ru-RU" sz="1800" dirty="0" err="1" smtClean="0"/>
              <a:t>педколлектив</a:t>
            </a:r>
            <a:r>
              <a:rPr lang="ru-RU" sz="1800" dirty="0" smtClean="0"/>
              <a:t> уделяет разнообразию форм организации учебной деятельности и учебного сотрудничества (ДОИ, СДО, </a:t>
            </a:r>
            <a:r>
              <a:rPr lang="ru-RU" sz="1800" dirty="0" err="1" smtClean="0"/>
              <a:t>пионеринг</a:t>
            </a:r>
            <a:r>
              <a:rPr lang="ru-RU" sz="1800" dirty="0" smtClean="0"/>
              <a:t>, проектная деятельность, технология глубинного чтения, ИОС,  ШИК, ШРД); </a:t>
            </a:r>
          </a:p>
          <a:p>
            <a:pPr marL="0" indent="0" fontAlgn="auto">
              <a:spcAft>
                <a:spcPts val="0"/>
              </a:spcAft>
              <a:buNone/>
              <a:defRPr/>
            </a:pPr>
            <a:r>
              <a:rPr lang="ru-RU" sz="1800" dirty="0" smtClean="0"/>
              <a:t>Все это позволяет обеспечить максимально возможную степень </a:t>
            </a:r>
            <a:r>
              <a:rPr lang="ru-RU" sz="1800" dirty="0" err="1" smtClean="0"/>
              <a:t>метапредметного</a:t>
            </a:r>
            <a:r>
              <a:rPr lang="ru-RU" sz="1800" dirty="0" smtClean="0"/>
              <a:t> подхода. </a:t>
            </a:r>
          </a:p>
          <a:p>
            <a:pPr marL="0" indent="0" algn="ctr" fontAlgn="auto">
              <a:spcAft>
                <a:spcPts val="0"/>
              </a:spcAft>
              <a:buFont typeface="Symbol" pitchFamily="18" charset="2"/>
              <a:buNone/>
              <a:defRPr/>
            </a:pPr>
            <a:r>
              <a:rPr lang="ru-RU" sz="2000" b="1" dirty="0" smtClean="0">
                <a:latin typeface="+mj-lt"/>
                <a:ea typeface="+mj-ea"/>
                <a:cs typeface="+mj-cs"/>
              </a:rPr>
              <a:t>Учебная деятельность – </a:t>
            </a:r>
            <a:r>
              <a:rPr lang="ru-RU" sz="2000" b="1" dirty="0" err="1" smtClean="0">
                <a:latin typeface="+mj-lt"/>
                <a:ea typeface="+mj-ea"/>
                <a:cs typeface="+mj-cs"/>
              </a:rPr>
              <a:t>деятельность</a:t>
            </a:r>
            <a:r>
              <a:rPr lang="ru-RU" sz="2000" b="1" dirty="0" smtClean="0">
                <a:latin typeface="+mj-lt"/>
                <a:ea typeface="+mj-ea"/>
                <a:cs typeface="+mj-cs"/>
              </a:rPr>
              <a:t> по саморазвитию и самообразованию.</a:t>
            </a:r>
          </a:p>
          <a:p>
            <a:pPr marL="274320" indent="-274320" fontAlgn="auto">
              <a:spcAft>
                <a:spcPts val="0"/>
              </a:spcAft>
              <a:defRPr/>
            </a:pPr>
            <a:endParaRPr lang="ru-RU" dirty="0" smtClean="0"/>
          </a:p>
        </p:txBody>
      </p:sp>
      <p:sp>
        <p:nvSpPr>
          <p:cNvPr id="29698" name="Заголовок 1"/>
          <p:cNvSpPr>
            <a:spLocks noGrp="1"/>
          </p:cNvSpPr>
          <p:nvPr>
            <p:ph type="title"/>
          </p:nvPr>
        </p:nvSpPr>
        <p:spPr/>
        <p:txBody>
          <a:bodyPr rtlCol="0">
            <a:normAutofit/>
          </a:bodyPr>
          <a:lstStyle/>
          <a:p>
            <a:pPr fontAlgn="auto">
              <a:spcAft>
                <a:spcPts val="0"/>
              </a:spcAft>
              <a:defRPr/>
            </a:pPr>
            <a:r>
              <a:rPr lang="ru-RU" altLang="ru-RU" sz="2400" b="1" dirty="0" smtClean="0"/>
              <a:t>Обновление содержания общего образования в контексте ФГОС и обновленных ФГОС: реализация принципа </a:t>
            </a:r>
            <a:r>
              <a:rPr lang="ru-RU" altLang="ru-RU" sz="2400" b="1" dirty="0" err="1" smtClean="0"/>
              <a:t>метапредметности</a:t>
            </a:r>
            <a:endParaRPr lang="ru-RU" altLang="ru-RU" sz="3100" dirty="0" smtClean="0"/>
          </a:p>
        </p:txBody>
      </p:sp>
    </p:spTree>
    <p:extLst>
      <p:ext uri="{BB962C8B-B14F-4D97-AF65-F5344CB8AC3E}">
        <p14:creationId xmlns:p14="http://schemas.microsoft.com/office/powerpoint/2010/main" val="3909819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Содержимое 2"/>
          <p:cNvSpPr>
            <a:spLocks noGrp="1"/>
          </p:cNvSpPr>
          <p:nvPr>
            <p:ph idx="1"/>
          </p:nvPr>
        </p:nvSpPr>
        <p:spPr>
          <a:xfrm>
            <a:off x="468313" y="1628775"/>
            <a:ext cx="8280400" cy="4497388"/>
          </a:xfrm>
        </p:spPr>
        <p:txBody>
          <a:bodyPr/>
          <a:lstStyle/>
          <a:p>
            <a:r>
              <a:rPr lang="ru-RU" altLang="ru-RU" sz="1800" b="1" dirty="0" smtClean="0"/>
              <a:t>технология проблемного диалога </a:t>
            </a:r>
            <a:r>
              <a:rPr lang="ru-RU" altLang="ru-RU" sz="1800" dirty="0" smtClean="0"/>
              <a:t>– обучение ребят самостоятельной постановке цели (проблемы) и поиску решения (в т. ч. открытию нового знания); </a:t>
            </a:r>
          </a:p>
          <a:p>
            <a:r>
              <a:rPr lang="ru-RU" altLang="ru-RU" sz="1800" b="1" dirty="0" smtClean="0"/>
              <a:t>технология продуктивного чтения </a:t>
            </a:r>
            <a:r>
              <a:rPr lang="ru-RU" altLang="ru-RU" sz="1800" dirty="0" smtClean="0"/>
              <a:t>– обучение ребят смысловому чтению, извлечению информации, данной в явном и неявном виде; </a:t>
            </a:r>
          </a:p>
          <a:p>
            <a:r>
              <a:rPr lang="ru-RU" altLang="ru-RU" sz="1800" b="1" dirty="0" smtClean="0"/>
              <a:t>технология оценивания учебных успехов</a:t>
            </a:r>
            <a:r>
              <a:rPr lang="ru-RU" altLang="ru-RU" sz="1800" dirty="0" smtClean="0"/>
              <a:t> – обучение ребят адекватной самооценке своих результатов по видам действий и по уровням сложности;</a:t>
            </a:r>
          </a:p>
          <a:p>
            <a:r>
              <a:rPr lang="ru-RU" altLang="ru-RU" sz="1800" b="1" dirty="0" smtClean="0"/>
              <a:t>другие технологии </a:t>
            </a:r>
            <a:r>
              <a:rPr lang="ru-RU" altLang="ru-RU" sz="1800" dirty="0" smtClean="0"/>
              <a:t>(проектная технология, ИОС, ДОИ и т.д.);</a:t>
            </a:r>
          </a:p>
          <a:p>
            <a:r>
              <a:rPr lang="ru-RU" altLang="ru-RU" sz="1800" b="1" dirty="0" smtClean="0"/>
              <a:t>технология организации преемственности </a:t>
            </a:r>
            <a:r>
              <a:rPr lang="ru-RU" altLang="ru-RU" sz="1800" dirty="0" smtClean="0"/>
              <a:t>(«8 шагов») – порядок совместных действий педагогов начального и основного звена по установлению единых целей, технологий и содержательных линий при переходе учеников из 4-го в 5-й класс;</a:t>
            </a:r>
          </a:p>
          <a:p>
            <a:r>
              <a:rPr lang="ru-RU" altLang="ru-RU" sz="1800" b="1" dirty="0" smtClean="0"/>
              <a:t>освоение информационных технологий</a:t>
            </a:r>
            <a:r>
              <a:rPr lang="ru-RU" altLang="ru-RU" sz="1800" dirty="0" smtClean="0"/>
              <a:t> и внедрение их в образовательный процесс.</a:t>
            </a:r>
          </a:p>
          <a:p>
            <a:endParaRPr lang="ru-RU" altLang="ru-RU" dirty="0" smtClean="0"/>
          </a:p>
        </p:txBody>
      </p:sp>
      <p:sp>
        <p:nvSpPr>
          <p:cNvPr id="68610" name="Заголовок 1"/>
          <p:cNvSpPr>
            <a:spLocks noGrp="1"/>
          </p:cNvSpPr>
          <p:nvPr>
            <p:ph type="title"/>
          </p:nvPr>
        </p:nvSpPr>
        <p:spPr/>
        <p:txBody>
          <a:bodyPr/>
          <a:lstStyle/>
          <a:p>
            <a:r>
              <a:rPr lang="ru-RU" altLang="ru-RU" sz="2400" b="1" dirty="0" smtClean="0"/>
              <a:t>Инновационные</a:t>
            </a:r>
            <a:r>
              <a:rPr lang="ru-RU" altLang="ru-RU" sz="2400" dirty="0" smtClean="0"/>
              <a:t> </a:t>
            </a:r>
            <a:r>
              <a:rPr lang="ru-RU" altLang="ru-RU" sz="2400" b="1" dirty="0" smtClean="0"/>
              <a:t>направления деятельности: освоение новых образовательных технологий:</a:t>
            </a:r>
            <a:endParaRPr lang="ru-RU" altLang="ru-RU" sz="3200" dirty="0" smtClean="0">
              <a:solidFill>
                <a:srgbClr val="FF0000"/>
              </a:solidFill>
            </a:endParaRPr>
          </a:p>
        </p:txBody>
      </p:sp>
    </p:spTree>
    <p:extLst>
      <p:ext uri="{BB962C8B-B14F-4D97-AF65-F5344CB8AC3E}">
        <p14:creationId xmlns:p14="http://schemas.microsoft.com/office/powerpoint/2010/main" val="859470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Содержимое 2"/>
          <p:cNvSpPr>
            <a:spLocks noGrp="1"/>
          </p:cNvSpPr>
          <p:nvPr>
            <p:ph idx="1"/>
          </p:nvPr>
        </p:nvSpPr>
        <p:spPr>
          <a:xfrm>
            <a:off x="827584" y="1556792"/>
            <a:ext cx="7408862" cy="3451225"/>
          </a:xfrm>
        </p:spPr>
        <p:txBody>
          <a:bodyPr rtlCol="0">
            <a:noAutofit/>
          </a:bodyPr>
          <a:lstStyle/>
          <a:p>
            <a:pPr marL="274320" indent="-274320" fontAlgn="auto">
              <a:spcAft>
                <a:spcPts val="0"/>
              </a:spcAft>
              <a:defRPr/>
            </a:pPr>
            <a:r>
              <a:rPr lang="ru-RU" altLang="ru-RU" sz="1800" dirty="0" smtClean="0"/>
              <a:t>Игровая образовательная сессия по глубинному чтению</a:t>
            </a:r>
          </a:p>
          <a:p>
            <a:pPr marL="274320" indent="-274320" fontAlgn="auto">
              <a:spcAft>
                <a:spcPts val="0"/>
              </a:spcAft>
              <a:defRPr/>
            </a:pPr>
            <a:r>
              <a:rPr lang="ru-RU" altLang="ru-RU" sz="1800" dirty="0" smtClean="0"/>
              <a:t>Длительные образовательные игры</a:t>
            </a:r>
          </a:p>
          <a:p>
            <a:pPr marL="274320" indent="-274320" fontAlgn="auto">
              <a:spcAft>
                <a:spcPts val="0"/>
              </a:spcAft>
              <a:defRPr/>
            </a:pPr>
            <a:r>
              <a:rPr lang="ru-RU" altLang="ru-RU" sz="1800" dirty="0" smtClean="0"/>
              <a:t>Педагоги школы освоили технологию </a:t>
            </a:r>
            <a:r>
              <a:rPr lang="ru-RU" altLang="ru-RU" sz="1800" dirty="0" err="1" smtClean="0"/>
              <a:t>пионеринг</a:t>
            </a:r>
            <a:r>
              <a:rPr lang="ru-RU" altLang="ru-RU" sz="1800" dirty="0" smtClean="0"/>
              <a:t> и проводят обучение ребят данному виду деятельности</a:t>
            </a:r>
          </a:p>
          <a:p>
            <a:pPr marL="274320" indent="-274320" fontAlgn="auto">
              <a:spcAft>
                <a:spcPts val="0"/>
              </a:spcAft>
              <a:defRPr/>
            </a:pPr>
            <a:r>
              <a:rPr lang="ru-RU" altLang="ru-RU" sz="1800" dirty="0" smtClean="0"/>
              <a:t>Проектная деятельность учащихся (Школа робототехники, индивидуальные проекты)</a:t>
            </a:r>
          </a:p>
          <a:p>
            <a:pPr marL="274320" indent="-274320" fontAlgn="auto">
              <a:spcAft>
                <a:spcPts val="0"/>
              </a:spcAft>
              <a:defRPr/>
            </a:pPr>
            <a:r>
              <a:rPr lang="ru-RU" altLang="ru-RU" sz="1800" dirty="0" smtClean="0"/>
              <a:t>Профильные классы в сетевом взаимодействии в рамках реализации программы «Инженерные классы </a:t>
            </a:r>
            <a:r>
              <a:rPr lang="ru-RU" altLang="ru-RU" sz="1800" dirty="0" err="1" smtClean="0"/>
              <a:t>ИрНИТУ</a:t>
            </a:r>
            <a:r>
              <a:rPr lang="ru-RU" altLang="ru-RU" sz="1800" dirty="0" smtClean="0"/>
              <a:t>» и </a:t>
            </a:r>
            <a:r>
              <a:rPr lang="ru-RU" altLang="ru-RU" sz="1800" dirty="0" err="1" smtClean="0"/>
              <a:t>ИрГУПС</a:t>
            </a:r>
            <a:endParaRPr lang="ru-RU" altLang="ru-RU" sz="1800" dirty="0" smtClean="0"/>
          </a:p>
          <a:p>
            <a:pPr marL="274320" indent="-274320" fontAlgn="auto">
              <a:spcAft>
                <a:spcPts val="0"/>
              </a:spcAft>
              <a:defRPr/>
            </a:pPr>
            <a:r>
              <a:rPr lang="ru-RU" altLang="ru-RU" sz="1800" dirty="0" smtClean="0"/>
              <a:t>Оценочная деятельность в системе проектной работы</a:t>
            </a:r>
          </a:p>
          <a:p>
            <a:pPr marL="274320" indent="-274320" fontAlgn="auto">
              <a:spcAft>
                <a:spcPts val="0"/>
              </a:spcAft>
              <a:defRPr/>
            </a:pPr>
            <a:r>
              <a:rPr lang="ru-RU" altLang="ru-RU" sz="1800" dirty="0" smtClean="0"/>
              <a:t>Интеграция урочной и внеурочной деятельности</a:t>
            </a:r>
          </a:p>
          <a:p>
            <a:pPr marL="274320" indent="-274320" fontAlgn="auto">
              <a:spcAft>
                <a:spcPts val="0"/>
              </a:spcAft>
              <a:defRPr/>
            </a:pPr>
            <a:r>
              <a:rPr lang="ru-RU" altLang="ru-RU" sz="1800" dirty="0" smtClean="0"/>
              <a:t>Создание организационной культуры самообучающейся школы: программа профессионального развития педагогов на рабочем месте (педагог – воспитатель, исследователь, консультант - </a:t>
            </a:r>
            <a:r>
              <a:rPr lang="ru-RU" altLang="ru-RU" sz="1800" dirty="0" err="1" smtClean="0"/>
              <a:t>тьютор</a:t>
            </a:r>
            <a:r>
              <a:rPr lang="ru-RU" altLang="ru-RU" sz="1800" dirty="0" smtClean="0"/>
              <a:t>); </a:t>
            </a:r>
          </a:p>
          <a:p>
            <a:pPr marL="274320" indent="-274320" fontAlgn="auto">
              <a:spcAft>
                <a:spcPts val="0"/>
              </a:spcAft>
              <a:defRPr/>
            </a:pPr>
            <a:r>
              <a:rPr lang="ru-RU" altLang="ru-RU" sz="1800" dirty="0" smtClean="0"/>
              <a:t>Деятельность в сетевом сообществе самообучающихся школ, работа над созданием имиджа школы, благоприятной воспитательной среды.</a:t>
            </a:r>
          </a:p>
        </p:txBody>
      </p:sp>
      <p:sp>
        <p:nvSpPr>
          <p:cNvPr id="33794" name="Заголовок 1"/>
          <p:cNvSpPr>
            <a:spLocks noGrp="1"/>
          </p:cNvSpPr>
          <p:nvPr>
            <p:ph type="title"/>
          </p:nvPr>
        </p:nvSpPr>
        <p:spPr/>
        <p:txBody>
          <a:bodyPr rtlCol="0">
            <a:normAutofit fontScale="90000"/>
          </a:bodyPr>
          <a:lstStyle/>
          <a:p>
            <a:pPr fontAlgn="auto">
              <a:spcAft>
                <a:spcPts val="0"/>
              </a:spcAft>
              <a:defRPr/>
            </a:pPr>
            <a:r>
              <a:rPr lang="ru-RU" altLang="ru-RU" sz="3600" b="1" dirty="0" smtClean="0"/>
              <a:t/>
            </a:r>
            <a:br>
              <a:rPr lang="ru-RU" altLang="ru-RU" sz="3600" b="1" dirty="0" smtClean="0"/>
            </a:br>
            <a:r>
              <a:rPr lang="ru-RU" altLang="ru-RU" sz="3600" b="1" dirty="0" smtClean="0"/>
              <a:t>Инновации в организации образовательного </a:t>
            </a:r>
            <a:r>
              <a:rPr lang="ru-RU" altLang="ru-RU" sz="3600" b="1" dirty="0"/>
              <a:t>процесса</a:t>
            </a:r>
            <a:r>
              <a:rPr lang="ru-RU" altLang="ru-RU" sz="3600" b="1" dirty="0" smtClean="0"/>
              <a:t>:</a:t>
            </a:r>
            <a:r>
              <a:rPr lang="ru-RU" altLang="ru-RU" dirty="0" smtClean="0">
                <a:solidFill>
                  <a:srgbClr val="FF0000"/>
                </a:solidFill>
              </a:rPr>
              <a:t/>
            </a:r>
            <a:br>
              <a:rPr lang="ru-RU" altLang="ru-RU" dirty="0" smtClean="0">
                <a:solidFill>
                  <a:srgbClr val="FF0000"/>
                </a:solidFill>
              </a:rPr>
            </a:br>
            <a:endParaRPr lang="ru-RU" altLang="ru-RU" dirty="0" smtClean="0">
              <a:solidFill>
                <a:srgbClr val="FF0000"/>
              </a:solidFill>
            </a:endParaRPr>
          </a:p>
        </p:txBody>
      </p:sp>
    </p:spTree>
    <p:extLst>
      <p:ext uri="{BB962C8B-B14F-4D97-AF65-F5344CB8AC3E}">
        <p14:creationId xmlns:p14="http://schemas.microsoft.com/office/powerpoint/2010/main" val="1115483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564904"/>
            <a:ext cx="7408862" cy="3451225"/>
          </a:xfrm>
        </p:spPr>
        <p:txBody>
          <a:bodyPr/>
          <a:lstStyle/>
          <a:p>
            <a:pPr marL="0" indent="0" algn="ctr">
              <a:buNone/>
            </a:pPr>
            <a:r>
              <a:rPr lang="ru-RU" sz="4000" b="1" dirty="0"/>
              <a:t>Оценка содержания и качества подготовки выпускников</a:t>
            </a:r>
          </a:p>
        </p:txBody>
      </p:sp>
    </p:spTree>
    <p:extLst>
      <p:ext uri="{BB962C8B-B14F-4D97-AF65-F5344CB8AC3E}">
        <p14:creationId xmlns:p14="http://schemas.microsoft.com/office/powerpoint/2010/main" val="2713399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04664"/>
            <a:ext cx="8128942" cy="3451225"/>
          </a:xfrm>
        </p:spPr>
        <p:txBody>
          <a:bodyPr/>
          <a:lstStyle/>
          <a:p>
            <a:pPr marL="0" indent="0" algn="ctr">
              <a:buNone/>
            </a:pPr>
            <a:r>
              <a:rPr lang="ru-RU" b="1" dirty="0">
                <a:solidFill>
                  <a:schemeClr val="bg1"/>
                </a:solidFill>
              </a:rPr>
              <a:t>На конец </a:t>
            </a:r>
            <a:r>
              <a:rPr lang="ru-RU" b="1" dirty="0" smtClean="0">
                <a:solidFill>
                  <a:schemeClr val="bg1"/>
                </a:solidFill>
              </a:rPr>
              <a:t>2020-2021 </a:t>
            </a:r>
            <a:r>
              <a:rPr lang="ru-RU" b="1" dirty="0">
                <a:solidFill>
                  <a:schemeClr val="bg1"/>
                </a:solidFill>
              </a:rPr>
              <a:t>учебного года успеваемость по школе составила </a:t>
            </a:r>
            <a:r>
              <a:rPr lang="ru-RU" b="1" dirty="0" smtClean="0">
                <a:solidFill>
                  <a:schemeClr val="bg1"/>
                </a:solidFill>
              </a:rPr>
              <a:t>99,7%. </a:t>
            </a:r>
            <a:endParaRPr lang="ru-RU"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8389773"/>
              </p:ext>
            </p:extLst>
          </p:nvPr>
        </p:nvGraphicFramePr>
        <p:xfrm>
          <a:off x="251520" y="2499260"/>
          <a:ext cx="8424938" cy="2801949"/>
        </p:xfrm>
        <a:graphic>
          <a:graphicData uri="http://schemas.openxmlformats.org/drawingml/2006/table">
            <a:tbl>
              <a:tblPr firstRow="1" firstCol="1" lastRow="1" lastCol="1" bandRow="1" bandCol="1"/>
              <a:tblGrid>
                <a:gridCol w="855291">
                  <a:extLst>
                    <a:ext uri="{9D8B030D-6E8A-4147-A177-3AD203B41FA5}">
                      <a16:colId xmlns:a16="http://schemas.microsoft.com/office/drawing/2014/main" xmlns="" val="20000"/>
                    </a:ext>
                  </a:extLst>
                </a:gridCol>
                <a:gridCol w="1882275">
                  <a:extLst>
                    <a:ext uri="{9D8B030D-6E8A-4147-A177-3AD203B41FA5}">
                      <a16:colId xmlns:a16="http://schemas.microsoft.com/office/drawing/2014/main" xmlns="" val="20001"/>
                    </a:ext>
                  </a:extLst>
                </a:gridCol>
                <a:gridCol w="1882275">
                  <a:extLst>
                    <a:ext uri="{9D8B030D-6E8A-4147-A177-3AD203B41FA5}">
                      <a16:colId xmlns:a16="http://schemas.microsoft.com/office/drawing/2014/main" xmlns="" val="20002"/>
                    </a:ext>
                  </a:extLst>
                </a:gridCol>
                <a:gridCol w="1882275">
                  <a:extLst>
                    <a:ext uri="{9D8B030D-6E8A-4147-A177-3AD203B41FA5}">
                      <a16:colId xmlns:a16="http://schemas.microsoft.com/office/drawing/2014/main" xmlns="" val="20003"/>
                    </a:ext>
                  </a:extLst>
                </a:gridCol>
                <a:gridCol w="1922822">
                  <a:extLst>
                    <a:ext uri="{9D8B030D-6E8A-4147-A177-3AD203B41FA5}">
                      <a16:colId xmlns:a16="http://schemas.microsoft.com/office/drawing/2014/main" xmlns="" val="20004"/>
                    </a:ext>
                  </a:extLst>
                </a:gridCol>
              </a:tblGrid>
              <a:tr h="858053">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a:ea typeface="Times New Roman"/>
                          <a:cs typeface="Times New Roman"/>
                        </a:rPr>
                        <a:t>Уровни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800" b="1" kern="1200" dirty="0" smtClean="0">
                          <a:solidFill>
                            <a:schemeClr val="tx1"/>
                          </a:solidFill>
                          <a:effectLst/>
                          <a:latin typeface="Times New Roman"/>
                          <a:ea typeface="Times New Roman"/>
                          <a:cs typeface="Times New Roman"/>
                        </a:rPr>
                        <a:t>2019-2020</a:t>
                      </a:r>
                      <a:r>
                        <a:rPr lang="ru-RU" sz="1800" b="1" kern="1200" baseline="0" dirty="0" smtClean="0">
                          <a:solidFill>
                            <a:schemeClr val="tx1"/>
                          </a:solidFill>
                          <a:effectLst/>
                          <a:latin typeface="Times New Roman"/>
                          <a:ea typeface="Times New Roman"/>
                          <a:cs typeface="Times New Roman"/>
                        </a:rPr>
                        <a:t> </a:t>
                      </a:r>
                      <a:r>
                        <a:rPr lang="ru-RU" sz="1800" b="1" kern="1200" dirty="0" smtClean="0">
                          <a:solidFill>
                            <a:schemeClr val="tx1"/>
                          </a:solidFill>
                          <a:effectLst/>
                          <a:latin typeface="Times New Roman"/>
                          <a:ea typeface="Times New Roman"/>
                          <a:cs typeface="Times New Roman"/>
                        </a:rPr>
                        <a:t>уч. год</a:t>
                      </a:r>
                      <a:endParaRPr lang="ru-RU" sz="1800" b="1"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800" b="1" kern="1200" dirty="0" smtClean="0">
                          <a:solidFill>
                            <a:schemeClr val="tx1"/>
                          </a:solidFill>
                          <a:effectLst/>
                          <a:latin typeface="Times New Roman"/>
                          <a:ea typeface="Times New Roman"/>
                          <a:cs typeface="Times New Roman"/>
                        </a:rPr>
                        <a:t>2020-2021 </a:t>
                      </a:r>
                      <a:r>
                        <a:rPr lang="ru-RU" sz="1800" b="1" kern="1200" dirty="0" err="1" smtClean="0">
                          <a:solidFill>
                            <a:schemeClr val="tx1"/>
                          </a:solidFill>
                          <a:effectLst/>
                          <a:latin typeface="Times New Roman"/>
                          <a:ea typeface="Times New Roman"/>
                          <a:cs typeface="Times New Roman"/>
                        </a:rPr>
                        <a:t>уч.год</a:t>
                      </a:r>
                      <a:endParaRPr lang="ru-RU" sz="1800" b="1"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800" b="1" kern="1200" dirty="0" smtClean="0">
                          <a:solidFill>
                            <a:schemeClr val="tx1"/>
                          </a:solidFill>
                          <a:effectLst/>
                          <a:latin typeface="Times New Roman"/>
                          <a:ea typeface="Times New Roman"/>
                          <a:cs typeface="Times New Roman"/>
                        </a:rPr>
                        <a:t>2021-2022 </a:t>
                      </a:r>
                      <a:r>
                        <a:rPr lang="ru-RU" sz="1800" b="1" kern="1200" dirty="0" err="1" smtClean="0">
                          <a:solidFill>
                            <a:schemeClr val="tx1"/>
                          </a:solidFill>
                          <a:effectLst/>
                          <a:latin typeface="Times New Roman"/>
                          <a:ea typeface="Times New Roman"/>
                          <a:cs typeface="Times New Roman"/>
                        </a:rPr>
                        <a:t>уч.год</a:t>
                      </a:r>
                      <a:endParaRPr lang="ru-RU" sz="1800" b="1"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a:ea typeface="Times New Roman"/>
                          <a:cs typeface="Times New Roman"/>
                        </a:rPr>
                        <a:t>Динамика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5974">
                <a:tc>
                  <a:txBody>
                    <a:bodyPr/>
                    <a:lstStyle/>
                    <a:p>
                      <a:pPr marL="0" algn="ctr" defTabSz="914400" rtl="0" eaLnBrk="1" latinLnBrk="0" hangingPunct="1">
                        <a:lnSpc>
                          <a:spcPct val="115000"/>
                        </a:lnSpc>
                        <a:spcAft>
                          <a:spcPts val="0"/>
                        </a:spcAft>
                      </a:pPr>
                      <a:r>
                        <a:rPr lang="ru-RU" sz="1800" b="1" kern="1200">
                          <a:solidFill>
                            <a:schemeClr val="tx1"/>
                          </a:solidFill>
                          <a:effectLst/>
                          <a:latin typeface="Times New Roman"/>
                          <a:ea typeface="Times New Roman"/>
                          <a:cs typeface="Times New Roman"/>
                        </a:rPr>
                        <a:t>НОО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85974">
                <a:tc>
                  <a:txBody>
                    <a:bodyPr/>
                    <a:lstStyle/>
                    <a:p>
                      <a:pPr marL="0" algn="ctr" defTabSz="914400" rtl="0" eaLnBrk="1" latinLnBrk="0" hangingPunct="1">
                        <a:lnSpc>
                          <a:spcPct val="115000"/>
                        </a:lnSpc>
                        <a:spcAft>
                          <a:spcPts val="0"/>
                        </a:spcAft>
                      </a:pPr>
                      <a:r>
                        <a:rPr lang="en-US" sz="1800" b="1" kern="1200">
                          <a:solidFill>
                            <a:schemeClr val="tx1"/>
                          </a:solidFill>
                          <a:effectLst/>
                          <a:latin typeface="Times New Roman"/>
                          <a:ea typeface="Times New Roman"/>
                          <a:cs typeface="Times New Roman"/>
                        </a:rPr>
                        <a:t>ООО</a:t>
                      </a:r>
                      <a:endParaRPr lang="ru-RU" sz="1800" b="1" kern="120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99,8%</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99,5%</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+0,5%</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5974">
                <a:tc>
                  <a:txBody>
                    <a:bodyPr/>
                    <a:lstStyle/>
                    <a:p>
                      <a:pPr marL="0" algn="ctr" defTabSz="914400" rtl="0" eaLnBrk="1" latinLnBrk="0" hangingPunct="1">
                        <a:lnSpc>
                          <a:spcPct val="115000"/>
                        </a:lnSpc>
                        <a:spcAft>
                          <a:spcPts val="0"/>
                        </a:spcAft>
                      </a:pPr>
                      <a:r>
                        <a:rPr lang="ru-RU" sz="1800" b="1" kern="1200">
                          <a:solidFill>
                            <a:schemeClr val="tx1"/>
                          </a:solidFill>
                          <a:effectLst/>
                          <a:latin typeface="Times New Roman"/>
                          <a:ea typeface="Times New Roman"/>
                          <a:cs typeface="Times New Roman"/>
                        </a:rPr>
                        <a:t>СОО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99,3%</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b="1" dirty="0" smtClean="0">
                          <a:effectLst/>
                          <a:latin typeface="Calibri"/>
                          <a:ea typeface="Calibri"/>
                          <a:cs typeface="Times New Roman"/>
                        </a:rPr>
                        <a:t>+0,7%</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485974">
                <a:tc>
                  <a:txBody>
                    <a:bodyPr/>
                    <a:lstStyle/>
                    <a:p>
                      <a:pPr marL="0" algn="ctr" defTabSz="914400" rtl="0" eaLnBrk="1" latinLnBrk="0" hangingPunct="1">
                        <a:lnSpc>
                          <a:spcPct val="115000"/>
                        </a:lnSpc>
                        <a:spcAft>
                          <a:spcPts val="0"/>
                        </a:spcAft>
                      </a:pPr>
                      <a:r>
                        <a:rPr lang="ru-RU" sz="1800" b="1" kern="1200">
                          <a:solidFill>
                            <a:schemeClr val="tx1"/>
                          </a:solidFill>
                          <a:effectLst/>
                          <a:latin typeface="Times New Roman"/>
                          <a:ea typeface="Times New Roman"/>
                          <a:cs typeface="Times New Roman"/>
                        </a:rPr>
                        <a:t>Итого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99,9%</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99,7%</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100%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smtClean="0">
                          <a:effectLst/>
                          <a:latin typeface="Calibri"/>
                          <a:ea typeface="Calibri"/>
                          <a:cs typeface="Times New Roman"/>
                        </a:rPr>
                        <a:t>+0,3%</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Прямоугольник 2"/>
          <p:cNvSpPr/>
          <p:nvPr/>
        </p:nvSpPr>
        <p:spPr>
          <a:xfrm>
            <a:off x="323528" y="4029165"/>
            <a:ext cx="8568952" cy="369332"/>
          </a:xfrm>
          <a:prstGeom prst="rect">
            <a:avLst/>
          </a:prstGeom>
        </p:spPr>
        <p:txBody>
          <a:bodyPr wrap="square">
            <a:spAutoFit/>
          </a:bodyPr>
          <a:lstStyle/>
          <a:p>
            <a:r>
              <a:rPr lang="ru-RU" dirty="0"/>
              <a: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911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476673"/>
            <a:ext cx="8712968" cy="1152128"/>
          </a:xfrm>
        </p:spPr>
        <p:txBody>
          <a:bodyPr/>
          <a:lstStyle/>
          <a:p>
            <a:pPr algn="ctr"/>
            <a:r>
              <a:rPr lang="ru-RU" b="1" dirty="0">
                <a:solidFill>
                  <a:schemeClr val="bg1"/>
                </a:solidFill>
              </a:rPr>
              <a:t>Качество знаний учащихся по итогам </a:t>
            </a:r>
            <a:r>
              <a:rPr lang="ru-RU" b="1" dirty="0" smtClean="0">
                <a:solidFill>
                  <a:schemeClr val="bg1"/>
                </a:solidFill>
              </a:rPr>
              <a:t>2020-2021 </a:t>
            </a:r>
            <a:r>
              <a:rPr lang="ru-RU" b="1" dirty="0">
                <a:solidFill>
                  <a:schemeClr val="bg1"/>
                </a:solidFill>
              </a:rPr>
              <a:t>учебного </a:t>
            </a:r>
            <a:r>
              <a:rPr lang="ru-RU" b="1" dirty="0" smtClean="0">
                <a:solidFill>
                  <a:schemeClr val="bg1"/>
                </a:solidFill>
              </a:rPr>
              <a:t>года повысилось по </a:t>
            </a:r>
            <a:r>
              <a:rPr lang="ru-RU" b="1" dirty="0">
                <a:solidFill>
                  <a:schemeClr val="bg1"/>
                </a:solidFill>
              </a:rPr>
              <a:t>сравнению с прошлым учебным годом на </a:t>
            </a:r>
            <a:r>
              <a:rPr lang="ru-RU" b="1" dirty="0" smtClean="0">
                <a:solidFill>
                  <a:schemeClr val="bg1"/>
                </a:solidFill>
              </a:rPr>
              <a:t>2 %. </a:t>
            </a:r>
            <a:endParaRPr lang="ru-RU" b="1" dirty="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43307216"/>
              </p:ext>
            </p:extLst>
          </p:nvPr>
        </p:nvGraphicFramePr>
        <p:xfrm>
          <a:off x="179512" y="2348880"/>
          <a:ext cx="8718552" cy="2794000"/>
        </p:xfrm>
        <a:graphic>
          <a:graphicData uri="http://schemas.openxmlformats.org/drawingml/2006/table">
            <a:tbl>
              <a:tblPr firstRow="1" bandRow="1">
                <a:tableStyleId>{5C22544A-7EE6-4342-B048-85BDC9FD1C3A}</a:tableStyleId>
              </a:tblPr>
              <a:tblGrid>
                <a:gridCol w="2179638">
                  <a:extLst>
                    <a:ext uri="{9D8B030D-6E8A-4147-A177-3AD203B41FA5}">
                      <a16:colId xmlns:a16="http://schemas.microsoft.com/office/drawing/2014/main" xmlns="" val="20000"/>
                    </a:ext>
                  </a:extLst>
                </a:gridCol>
                <a:gridCol w="2107632">
                  <a:extLst>
                    <a:ext uri="{9D8B030D-6E8A-4147-A177-3AD203B41FA5}">
                      <a16:colId xmlns:a16="http://schemas.microsoft.com/office/drawing/2014/main" xmlns="" val="20001"/>
                    </a:ext>
                  </a:extLst>
                </a:gridCol>
                <a:gridCol w="2251644">
                  <a:extLst>
                    <a:ext uri="{9D8B030D-6E8A-4147-A177-3AD203B41FA5}">
                      <a16:colId xmlns:a16="http://schemas.microsoft.com/office/drawing/2014/main" xmlns="" val="20002"/>
                    </a:ext>
                  </a:extLst>
                </a:gridCol>
                <a:gridCol w="2179638">
                  <a:extLst>
                    <a:ext uri="{9D8B030D-6E8A-4147-A177-3AD203B41FA5}">
                      <a16:colId xmlns:a16="http://schemas.microsoft.com/office/drawing/2014/main" xmlns="" val="20003"/>
                    </a:ext>
                  </a:extLst>
                </a:gridCol>
              </a:tblGrid>
              <a:tr h="370840">
                <a:tc>
                  <a:txBody>
                    <a:bodyPr/>
                    <a:lstStyle/>
                    <a:p>
                      <a:r>
                        <a:rPr lang="ru-RU" sz="2000" dirty="0" smtClean="0"/>
                        <a:t>Уровни образования</a:t>
                      </a:r>
                      <a:endParaRPr lang="ru-RU"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white"/>
                          </a:solidFill>
                          <a:effectLst/>
                          <a:uLnTx/>
                          <a:uFillTx/>
                          <a:latin typeface="+mn-lt"/>
                          <a:ea typeface="+mn-ea"/>
                          <a:cs typeface="+mn-cs"/>
                        </a:rPr>
                        <a:t>На конец 2020-2021 учебного года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white"/>
                          </a:solidFill>
                          <a:effectLst/>
                          <a:uLnTx/>
                          <a:uFillTx/>
                          <a:latin typeface="+mn-lt"/>
                          <a:ea typeface="+mn-ea"/>
                          <a:cs typeface="+mn-cs"/>
                        </a:rPr>
                        <a:t>На конец 2021-2022 учебного года</a:t>
                      </a:r>
                    </a:p>
                    <a:p>
                      <a:endParaRPr lang="ru-RU" sz="2000" dirty="0"/>
                    </a:p>
                  </a:txBody>
                  <a:tcPr/>
                </a:tc>
                <a:tc>
                  <a:txBody>
                    <a:bodyPr/>
                    <a:lstStyle/>
                    <a:p>
                      <a:r>
                        <a:rPr lang="ru-RU" sz="2000" dirty="0" smtClean="0"/>
                        <a:t>Динамика</a:t>
                      </a:r>
                      <a:endParaRPr lang="ru-RU" sz="2000" dirty="0"/>
                    </a:p>
                  </a:txBody>
                  <a:tcPr/>
                </a:tc>
                <a:extLst>
                  <a:ext uri="{0D108BD9-81ED-4DB2-BD59-A6C34878D82A}">
                    <a16:rowId xmlns:a16="http://schemas.microsoft.com/office/drawing/2014/main" xmlns="" val="10000"/>
                  </a:ext>
                </a:extLst>
              </a:tr>
              <a:tr h="370840">
                <a:tc>
                  <a:txBody>
                    <a:bodyPr/>
                    <a:lstStyle/>
                    <a:p>
                      <a:r>
                        <a:rPr lang="ru-RU" dirty="0" smtClean="0"/>
                        <a:t>Уровень НОО</a:t>
                      </a:r>
                      <a:endParaRPr lang="ru-RU" dirty="0"/>
                    </a:p>
                  </a:txBody>
                  <a:tcPr/>
                </a:tc>
                <a:tc>
                  <a:txBody>
                    <a:bodyPr/>
                    <a:lstStyle/>
                    <a:p>
                      <a:pPr algn="ctr">
                        <a:lnSpc>
                          <a:spcPct val="115000"/>
                        </a:lnSpc>
                        <a:spcAft>
                          <a:spcPts val="0"/>
                        </a:spcAft>
                      </a:pPr>
                      <a:r>
                        <a:rPr lang="ru-RU" sz="1800" dirty="0" smtClean="0">
                          <a:effectLst/>
                          <a:latin typeface="+mn-lt"/>
                          <a:ea typeface="Calibri"/>
                          <a:cs typeface="Times New Roman"/>
                        </a:rPr>
                        <a:t>73,3%</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70,4%</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a:t>
                      </a:r>
                      <a:endParaRPr lang="ru-RU"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r>
                        <a:rPr lang="en-US" dirty="0" smtClean="0"/>
                        <a:t> </a:t>
                      </a:r>
                      <a:r>
                        <a:rPr lang="ru-RU" dirty="0" smtClean="0"/>
                        <a:t>Уровень ООО</a:t>
                      </a:r>
                      <a:endParaRPr lang="ru-RU" dirty="0"/>
                    </a:p>
                  </a:txBody>
                  <a:tcPr/>
                </a:tc>
                <a:tc>
                  <a:txBody>
                    <a:bodyPr/>
                    <a:lstStyle/>
                    <a:p>
                      <a:pPr algn="ctr">
                        <a:lnSpc>
                          <a:spcPct val="115000"/>
                        </a:lnSpc>
                        <a:spcAft>
                          <a:spcPts val="0"/>
                        </a:spcAft>
                      </a:pPr>
                      <a:r>
                        <a:rPr lang="ru-RU" sz="1800" dirty="0" smtClean="0">
                          <a:effectLst/>
                          <a:latin typeface="+mn-lt"/>
                          <a:ea typeface="Calibri"/>
                          <a:cs typeface="Times New Roman"/>
                        </a:rPr>
                        <a:t>41,5%</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38,3%</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a:t>
                      </a:r>
                      <a:endParaRPr lang="ru-RU"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r>
                        <a:rPr lang="ru-RU" dirty="0" smtClean="0"/>
                        <a:t>Уровень СОО</a:t>
                      </a:r>
                      <a:endParaRPr lang="ru-RU" dirty="0"/>
                    </a:p>
                  </a:txBody>
                  <a:tcPr/>
                </a:tc>
                <a:tc>
                  <a:txBody>
                    <a:bodyPr/>
                    <a:lstStyle/>
                    <a:p>
                      <a:pPr algn="ctr">
                        <a:lnSpc>
                          <a:spcPct val="115000"/>
                        </a:lnSpc>
                        <a:spcAft>
                          <a:spcPts val="0"/>
                        </a:spcAft>
                      </a:pPr>
                      <a:r>
                        <a:rPr lang="ru-RU" sz="1800" dirty="0" smtClean="0">
                          <a:effectLst/>
                          <a:latin typeface="+mn-lt"/>
                          <a:ea typeface="Calibri"/>
                          <a:cs typeface="Times New Roman"/>
                        </a:rPr>
                        <a:t>39,7%</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47,1%</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a:t>
                      </a:r>
                      <a:endParaRPr lang="ru-RU"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r>
                        <a:rPr lang="ru-RU" dirty="0" smtClean="0"/>
                        <a:t>Итого</a:t>
                      </a:r>
                      <a:endParaRPr lang="ru-RU" dirty="0"/>
                    </a:p>
                  </a:txBody>
                  <a:tcPr/>
                </a:tc>
                <a:tc>
                  <a:txBody>
                    <a:bodyPr/>
                    <a:lstStyle/>
                    <a:p>
                      <a:pPr algn="ctr">
                        <a:lnSpc>
                          <a:spcPct val="115000"/>
                        </a:lnSpc>
                        <a:spcAft>
                          <a:spcPts val="0"/>
                        </a:spcAft>
                      </a:pPr>
                      <a:r>
                        <a:rPr lang="ru-RU" sz="1800" dirty="0" smtClean="0">
                          <a:effectLst/>
                          <a:latin typeface="+mn-lt"/>
                          <a:ea typeface="Calibri"/>
                          <a:cs typeface="Times New Roman"/>
                        </a:rPr>
                        <a:t>53,3%</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55,3%</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ea typeface="Calibri"/>
                          <a:cs typeface="Times New Roman"/>
                        </a:rPr>
                        <a:t>-</a:t>
                      </a:r>
                      <a:endParaRPr lang="ru-RU"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26841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86980911"/>
              </p:ext>
            </p:extLst>
          </p:nvPr>
        </p:nvGraphicFramePr>
        <p:xfrm>
          <a:off x="351662" y="2348880"/>
          <a:ext cx="8568951" cy="3888433"/>
        </p:xfrm>
        <a:graphic>
          <a:graphicData uri="http://schemas.openxmlformats.org/drawingml/2006/table">
            <a:tbl>
              <a:tblPr firstRow="1" firstCol="1" lastRow="1" lastCol="1" bandRow="1" bandCol="1"/>
              <a:tblGrid>
                <a:gridCol w="1280270">
                  <a:extLst>
                    <a:ext uri="{9D8B030D-6E8A-4147-A177-3AD203B41FA5}">
                      <a16:colId xmlns:a16="http://schemas.microsoft.com/office/drawing/2014/main" xmlns="" val="20000"/>
                    </a:ext>
                  </a:extLst>
                </a:gridCol>
                <a:gridCol w="1280270">
                  <a:extLst>
                    <a:ext uri="{9D8B030D-6E8A-4147-A177-3AD203B41FA5}">
                      <a16:colId xmlns:a16="http://schemas.microsoft.com/office/drawing/2014/main" xmlns="" val="20001"/>
                    </a:ext>
                  </a:extLst>
                </a:gridCol>
                <a:gridCol w="1280270">
                  <a:extLst>
                    <a:ext uri="{9D8B030D-6E8A-4147-A177-3AD203B41FA5}">
                      <a16:colId xmlns:a16="http://schemas.microsoft.com/office/drawing/2014/main" xmlns="" val="20002"/>
                    </a:ext>
                  </a:extLst>
                </a:gridCol>
                <a:gridCol w="1280270">
                  <a:extLst>
                    <a:ext uri="{9D8B030D-6E8A-4147-A177-3AD203B41FA5}">
                      <a16:colId xmlns:a16="http://schemas.microsoft.com/office/drawing/2014/main" xmlns="" val="20003"/>
                    </a:ext>
                  </a:extLst>
                </a:gridCol>
                <a:gridCol w="1280270">
                  <a:extLst>
                    <a:ext uri="{9D8B030D-6E8A-4147-A177-3AD203B41FA5}">
                      <a16:colId xmlns:a16="http://schemas.microsoft.com/office/drawing/2014/main" xmlns="" val="20004"/>
                    </a:ext>
                  </a:extLst>
                </a:gridCol>
                <a:gridCol w="1280270">
                  <a:extLst>
                    <a:ext uri="{9D8B030D-6E8A-4147-A177-3AD203B41FA5}">
                      <a16:colId xmlns:a16="http://schemas.microsoft.com/office/drawing/2014/main" xmlns="" val="20005"/>
                    </a:ext>
                  </a:extLst>
                </a:gridCol>
                <a:gridCol w="887331">
                  <a:extLst>
                    <a:ext uri="{9D8B030D-6E8A-4147-A177-3AD203B41FA5}">
                      <a16:colId xmlns:a16="http://schemas.microsoft.com/office/drawing/2014/main" xmlns="" val="20006"/>
                    </a:ext>
                  </a:extLst>
                </a:gridCol>
              </a:tblGrid>
              <a:tr h="1110980">
                <a:tc rowSpan="2">
                  <a:txBody>
                    <a:bodyPr/>
                    <a:lstStyle/>
                    <a:p>
                      <a:pPr algn="ctr">
                        <a:lnSpc>
                          <a:spcPct val="115000"/>
                        </a:lnSpc>
                        <a:spcAft>
                          <a:spcPts val="0"/>
                        </a:spcAft>
                      </a:pPr>
                      <a:r>
                        <a:rPr lang="ru-RU" sz="2000" dirty="0">
                          <a:effectLst/>
                          <a:latin typeface="Times New Roman"/>
                          <a:ea typeface="Times New Roman"/>
                          <a:cs typeface="Times New Roman"/>
                        </a:rPr>
                        <a:t>классы</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600" dirty="0" smtClean="0">
                          <a:effectLst/>
                          <a:latin typeface="Times New Roman"/>
                          <a:ea typeface="Times New Roman"/>
                          <a:cs typeface="Times New Roman"/>
                        </a:rPr>
                        <a:t>на конец</a:t>
                      </a:r>
                      <a:endParaRPr lang="ru-RU" sz="1200" dirty="0" smtClean="0">
                        <a:effectLst/>
                        <a:latin typeface="Calibri"/>
                        <a:ea typeface="Calibri"/>
                        <a:cs typeface="Times New Roman"/>
                      </a:endParaRPr>
                    </a:p>
                    <a:p>
                      <a:pPr algn="ctr">
                        <a:lnSpc>
                          <a:spcPct val="115000"/>
                        </a:lnSpc>
                        <a:spcAft>
                          <a:spcPts val="0"/>
                        </a:spcAft>
                      </a:pPr>
                      <a:r>
                        <a:rPr lang="ru-RU" sz="1600" dirty="0" smtClean="0">
                          <a:effectLst/>
                          <a:latin typeface="Times New Roman"/>
                          <a:ea typeface="Times New Roman"/>
                          <a:cs typeface="Times New Roman"/>
                        </a:rPr>
                        <a:t>2020-2021</a:t>
                      </a:r>
                      <a:r>
                        <a:rPr lang="ru-RU" sz="1600" baseline="0" dirty="0" smtClean="0">
                          <a:effectLst/>
                          <a:latin typeface="Times New Roman"/>
                          <a:ea typeface="Times New Roman"/>
                          <a:cs typeface="Times New Roman"/>
                        </a:rPr>
                        <a:t> </a:t>
                      </a:r>
                      <a:r>
                        <a:rPr lang="ru-RU" sz="1600" dirty="0" smtClean="0">
                          <a:effectLst/>
                          <a:latin typeface="Times New Roman"/>
                          <a:ea typeface="Times New Roman"/>
                          <a:cs typeface="Times New Roman"/>
                        </a:rPr>
                        <a:t>учебного года</a:t>
                      </a:r>
                      <a:endParaRPr lang="ru-RU" sz="120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600" dirty="0" smtClean="0">
                          <a:effectLst/>
                          <a:latin typeface="Times New Roman"/>
                          <a:ea typeface="Times New Roman"/>
                          <a:cs typeface="Times New Roman"/>
                        </a:rPr>
                        <a:t>на конец</a:t>
                      </a:r>
                      <a:endParaRPr lang="ru-RU" sz="1200" dirty="0" smtClean="0">
                        <a:effectLst/>
                        <a:latin typeface="Calibri"/>
                        <a:ea typeface="Calibri"/>
                        <a:cs typeface="Times New Roman"/>
                      </a:endParaRPr>
                    </a:p>
                    <a:p>
                      <a:pPr algn="ctr">
                        <a:lnSpc>
                          <a:spcPct val="115000"/>
                        </a:lnSpc>
                        <a:spcAft>
                          <a:spcPts val="0"/>
                        </a:spcAft>
                      </a:pPr>
                      <a:r>
                        <a:rPr lang="ru-RU" sz="1600" dirty="0" smtClean="0">
                          <a:effectLst/>
                          <a:latin typeface="Times New Roman"/>
                          <a:ea typeface="Times New Roman"/>
                          <a:cs typeface="Times New Roman"/>
                        </a:rPr>
                        <a:t>2021-2022</a:t>
                      </a:r>
                      <a:r>
                        <a:rPr lang="ru-RU" sz="1600" baseline="0" dirty="0" smtClean="0">
                          <a:effectLst/>
                          <a:latin typeface="Times New Roman"/>
                          <a:ea typeface="Times New Roman"/>
                          <a:cs typeface="Times New Roman"/>
                        </a:rPr>
                        <a:t> </a:t>
                      </a:r>
                      <a:r>
                        <a:rPr lang="ru-RU" sz="1600" dirty="0" smtClean="0">
                          <a:effectLst/>
                          <a:latin typeface="Times New Roman"/>
                          <a:ea typeface="Times New Roman"/>
                          <a:cs typeface="Times New Roman"/>
                        </a:rPr>
                        <a:t>учебного года</a:t>
                      </a:r>
                      <a:endParaRPr lang="ru-RU" sz="1200" dirty="0" smtClean="0">
                        <a:effectLst/>
                        <a:latin typeface="Calibri"/>
                        <a:ea typeface="Calibri"/>
                        <a:cs typeface="Times New Roman"/>
                      </a:endParaRPr>
                    </a:p>
                    <a:p>
                      <a:pPr algn="ctr">
                        <a:lnSpc>
                          <a:spcPct val="115000"/>
                        </a:lnSpc>
                        <a:spcAft>
                          <a:spcPts val="0"/>
                        </a:spcAft>
                      </a:pP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2000" dirty="0">
                          <a:effectLst/>
                          <a:latin typeface="Times New Roman"/>
                          <a:ea typeface="Times New Roman"/>
                          <a:cs typeface="Times New Roman"/>
                        </a:rPr>
                        <a:t>Динамика</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1110980">
                <a:tc vMerge="1">
                  <a:txBody>
                    <a:bodyPr/>
                    <a:lstStyle/>
                    <a:p>
                      <a:endParaRPr lang="ru-RU"/>
                    </a:p>
                  </a:txBody>
                  <a:tcPr/>
                </a:tc>
                <a:tc>
                  <a:txBody>
                    <a:bodyPr/>
                    <a:lstStyle/>
                    <a:p>
                      <a:pPr algn="ctr">
                        <a:lnSpc>
                          <a:spcPct val="115000"/>
                        </a:lnSpc>
                        <a:spcAft>
                          <a:spcPts val="0"/>
                        </a:spcAft>
                      </a:pPr>
                      <a:r>
                        <a:rPr lang="ru-RU" sz="2000" dirty="0">
                          <a:effectLst/>
                          <a:latin typeface="Times New Roman"/>
                          <a:ea typeface="Times New Roman"/>
                          <a:cs typeface="Times New Roman"/>
                        </a:rPr>
                        <a:t>успеваемость</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Times New Roman"/>
                          <a:cs typeface="Times New Roman"/>
                        </a:rPr>
                        <a:t>качество</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Times New Roman"/>
                          <a:cs typeface="Times New Roman"/>
                        </a:rPr>
                        <a:t>успеваемость</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Times New Roman"/>
                          <a:cs typeface="Times New Roman"/>
                        </a:rPr>
                        <a:t>качество</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Times New Roman"/>
                          <a:cs typeface="Times New Roman"/>
                        </a:rPr>
                        <a:t>успеваемость</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Times New Roman"/>
                          <a:cs typeface="Times New Roman"/>
                        </a:rPr>
                        <a:t>качество</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55491">
                <a:tc>
                  <a:txBody>
                    <a:bodyPr/>
                    <a:lstStyle/>
                    <a:p>
                      <a:pPr algn="ctr">
                        <a:lnSpc>
                          <a:spcPct val="115000"/>
                        </a:lnSpc>
                        <a:spcAft>
                          <a:spcPts val="0"/>
                        </a:spcAft>
                      </a:pPr>
                      <a:r>
                        <a:rPr lang="ru-RU" sz="2000">
                          <a:effectLst/>
                          <a:latin typeface="Times New Roman"/>
                          <a:ea typeface="Times New Roman"/>
                          <a:cs typeface="Times New Roman"/>
                        </a:rPr>
                        <a:t>4</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effectLst/>
                          <a:latin typeface="Times New Roman"/>
                          <a:ea typeface="Times New Roman"/>
                          <a:cs typeface="Times New Roman"/>
                        </a:rPr>
                        <a:t>100%</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effectLst/>
                          <a:latin typeface="Times New Roman"/>
                          <a:ea typeface="Times New Roman"/>
                          <a:cs typeface="Times New Roman"/>
                        </a:rPr>
                        <a:t>73,3%</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effectLst/>
                          <a:latin typeface="Times New Roman"/>
                          <a:ea typeface="Times New Roman"/>
                          <a:cs typeface="Times New Roman"/>
                        </a:rPr>
                        <a:t>100%</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effectLst/>
                          <a:latin typeface="Times New Roman"/>
                          <a:ea typeface="Times New Roman"/>
                          <a:cs typeface="Times New Roman"/>
                        </a:rPr>
                        <a:t>71,6%</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a:effectLst/>
                          <a:latin typeface="Times New Roman"/>
                          <a:ea typeface="Times New Roman"/>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effectLst/>
                          <a:latin typeface="Times New Roman"/>
                          <a:ea typeface="Times New Roman"/>
                          <a:cs typeface="Times New Roman"/>
                        </a:rPr>
                        <a:t>-1,7%</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555491">
                <a:tc>
                  <a:txBody>
                    <a:bodyPr/>
                    <a:lstStyle/>
                    <a:p>
                      <a:pPr algn="ctr">
                        <a:lnSpc>
                          <a:spcPct val="115000"/>
                        </a:lnSpc>
                        <a:spcAft>
                          <a:spcPts val="0"/>
                        </a:spcAft>
                      </a:pPr>
                      <a:r>
                        <a:rPr lang="ru-RU" sz="2000">
                          <a:effectLst/>
                          <a:latin typeface="Times New Roman"/>
                          <a:ea typeface="Times New Roman"/>
                          <a:cs typeface="Times New Roman"/>
                        </a:rPr>
                        <a:t>9</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Times New Roman"/>
                          <a:cs typeface="Times New Roman"/>
                        </a:rPr>
                        <a:t>99%</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Times New Roman"/>
                          <a:cs typeface="Times New Roman"/>
                        </a:rPr>
                        <a:t>34,7%</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Times New Roman"/>
                          <a:cs typeface="Times New Roman"/>
                        </a:rPr>
                        <a:t>100%</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Times New Roman"/>
                          <a:cs typeface="Times New Roman"/>
                        </a:rPr>
                        <a:t>26,6%</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Calibri"/>
                          <a:cs typeface="Times New Roman"/>
                        </a:rPr>
                        <a:t>+1%</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effectLst/>
                          <a:latin typeface="Times New Roman"/>
                          <a:ea typeface="Times New Roman"/>
                          <a:cs typeface="Times New Roman"/>
                        </a:rPr>
                        <a:t>-8,1%</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5491">
                <a:tc>
                  <a:txBody>
                    <a:bodyPr/>
                    <a:lstStyle/>
                    <a:p>
                      <a:pPr algn="ctr">
                        <a:lnSpc>
                          <a:spcPct val="115000"/>
                        </a:lnSpc>
                        <a:spcAft>
                          <a:spcPts val="0"/>
                        </a:spcAft>
                      </a:pPr>
                      <a:r>
                        <a:rPr lang="ru-RU" sz="2000">
                          <a:effectLst/>
                          <a:latin typeface="Times New Roman"/>
                          <a:ea typeface="Times New Roman"/>
                          <a:cs typeface="Times New Roman"/>
                        </a:rPr>
                        <a:t>11</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effectLst/>
                          <a:latin typeface="Times New Roman"/>
                          <a:ea typeface="Times New Roman"/>
                          <a:cs typeface="Times New Roman"/>
                        </a:rPr>
                        <a:t>100%</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effectLst/>
                          <a:latin typeface="Times New Roman"/>
                          <a:ea typeface="Times New Roman"/>
                          <a:cs typeface="Times New Roman"/>
                        </a:rPr>
                        <a:t>35,7%</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a:effectLst/>
                          <a:latin typeface="Times New Roman"/>
                          <a:ea typeface="Times New Roman"/>
                          <a:cs typeface="Times New Roman"/>
                        </a:rPr>
                        <a:t>100%</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dirty="0" smtClean="0">
                          <a:effectLst/>
                          <a:latin typeface="Times New Roman"/>
                          <a:ea typeface="Times New Roman"/>
                          <a:cs typeface="Times New Roman"/>
                        </a:rPr>
                        <a:t>47,1%</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2000">
                          <a:effectLst/>
                          <a:latin typeface="Times New Roman"/>
                          <a:ea typeface="Times New Roman"/>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800" dirty="0" smtClean="0">
                          <a:effectLst/>
                          <a:latin typeface="Times New Roman"/>
                          <a:ea typeface="Times New Roman"/>
                          <a:cs typeface="Times New Roman"/>
                        </a:rPr>
                        <a:t>+11,4</a:t>
                      </a:r>
                      <a:r>
                        <a:rPr lang="ru-RU" sz="2000" dirty="0" smtClean="0">
                          <a:effectLst/>
                          <a:latin typeface="Times New Roman"/>
                          <a:ea typeface="Times New Roman"/>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5" name="Rectangle 1"/>
          <p:cNvSpPr>
            <a:spLocks noChangeArrowheads="1"/>
          </p:cNvSpPr>
          <p:nvPr/>
        </p:nvSpPr>
        <p:spPr bwMode="auto">
          <a:xfrm>
            <a:off x="323528" y="403594"/>
            <a:ext cx="84969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Отличников по школе  </a:t>
            </a:r>
            <a:r>
              <a:rPr lang="ru-RU" altLang="ru-RU" sz="2000" dirty="0" smtClean="0">
                <a:solidFill>
                  <a:schemeClr val="bg1"/>
                </a:solidFill>
                <a:latin typeface="Calibri" pitchFamily="34" charset="0"/>
                <a:ea typeface="Times New Roman" pitchFamily="18" charset="0"/>
                <a:cs typeface="Times New Roman" pitchFamily="18" charset="0"/>
              </a:rPr>
              <a:t>125 </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человек, из них: на уровне НОО - </a:t>
            </a:r>
            <a:r>
              <a:rPr lang="ru-RU" altLang="ru-RU" sz="2000" dirty="0" smtClean="0">
                <a:solidFill>
                  <a:schemeClr val="bg1"/>
                </a:solidFill>
                <a:latin typeface="Calibri" pitchFamily="34" charset="0"/>
                <a:ea typeface="Times New Roman" pitchFamily="18" charset="0"/>
                <a:cs typeface="Times New Roman" pitchFamily="18" charset="0"/>
              </a:rPr>
              <a:t>77</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 на уровне ООО – </a:t>
            </a:r>
            <a:r>
              <a:rPr lang="ru-RU" altLang="ru-RU" sz="2000" dirty="0" smtClean="0">
                <a:solidFill>
                  <a:schemeClr val="bg1"/>
                </a:solidFill>
                <a:latin typeface="Calibri" pitchFamily="34" charset="0"/>
                <a:ea typeface="Times New Roman" pitchFamily="18" charset="0"/>
                <a:cs typeface="Times New Roman" pitchFamily="18" charset="0"/>
              </a:rPr>
              <a:t>30</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 СОО - </a:t>
            </a:r>
            <a:r>
              <a:rPr lang="ru-RU" altLang="ru-RU" sz="2000" dirty="0" smtClean="0">
                <a:solidFill>
                  <a:schemeClr val="bg1"/>
                </a:solidFill>
                <a:latin typeface="Calibri" pitchFamily="34" charset="0"/>
                <a:ea typeface="Times New Roman" pitchFamily="18" charset="0"/>
                <a:cs typeface="Times New Roman" pitchFamily="18" charset="0"/>
              </a:rPr>
              <a:t>18</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.Ударников по школе </a:t>
            </a:r>
            <a:r>
              <a:rPr lang="ru-RU" altLang="ru-RU" sz="2000" dirty="0" smtClean="0">
                <a:solidFill>
                  <a:schemeClr val="bg1"/>
                </a:solidFill>
                <a:latin typeface="Calibri" pitchFamily="34" charset="0"/>
                <a:ea typeface="Times New Roman" pitchFamily="18" charset="0"/>
                <a:cs typeface="Times New Roman" pitchFamily="18" charset="0"/>
              </a:rPr>
              <a:t>467</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человек, из них: на уровне НОО - </a:t>
            </a:r>
            <a:r>
              <a:rPr lang="ru-RU" altLang="ru-RU" sz="2000" dirty="0" smtClean="0">
                <a:solidFill>
                  <a:schemeClr val="bg1"/>
                </a:solidFill>
                <a:latin typeface="Calibri" pitchFamily="34" charset="0"/>
                <a:ea typeface="Times New Roman" pitchFamily="18" charset="0"/>
                <a:cs typeface="Times New Roman" pitchFamily="18" charset="0"/>
              </a:rPr>
              <a:t>230</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 на уровне ООО – </a:t>
            </a:r>
            <a:r>
              <a:rPr lang="ru-RU" altLang="ru-RU" sz="2000" dirty="0" smtClean="0">
                <a:solidFill>
                  <a:schemeClr val="bg1"/>
                </a:solidFill>
                <a:latin typeface="Calibri" pitchFamily="34" charset="0"/>
                <a:ea typeface="Times New Roman" pitchFamily="18" charset="0"/>
                <a:cs typeface="Times New Roman" pitchFamily="18" charset="0"/>
              </a:rPr>
              <a:t>192</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уровне</a:t>
            </a:r>
            <a:r>
              <a:rPr kumimoji="0" lang="ru-RU" altLang="ru-RU" sz="20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СОО -</a:t>
            </a:r>
            <a:r>
              <a:rPr lang="ru-RU" altLang="ru-RU" sz="2000" dirty="0" smtClean="0">
                <a:solidFill>
                  <a:schemeClr val="bg1"/>
                </a:solidFill>
                <a:latin typeface="Calibri" pitchFamily="34" charset="0"/>
                <a:ea typeface="Times New Roman" pitchFamily="18" charset="0"/>
                <a:cs typeface="Times New Roman" pitchFamily="18" charset="0"/>
              </a:rPr>
              <a:t>45</a:t>
            </a:r>
            <a:r>
              <a:rPr kumimoji="0" lang="ru-RU" alt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  Качество знаний выпускников 4-х, 9-х, 11-х классов:</a:t>
            </a:r>
            <a:endParaRPr kumimoji="0" lang="ru-RU" altLang="ru-RU" sz="32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251365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332656"/>
            <a:ext cx="8784976" cy="3811265"/>
          </a:xfrm>
        </p:spPr>
        <p:txBody>
          <a:bodyPr/>
          <a:lstStyle/>
          <a:p>
            <a:r>
              <a:rPr lang="ru-RU" dirty="0" smtClean="0">
                <a:solidFill>
                  <a:schemeClr val="bg1"/>
                </a:solidFill>
              </a:rPr>
              <a:t>Успеваемость </a:t>
            </a:r>
            <a:r>
              <a:rPr lang="ru-RU" dirty="0">
                <a:solidFill>
                  <a:schemeClr val="bg1"/>
                </a:solidFill>
              </a:rPr>
              <a:t>у выпускников 11-х классов стабильна и составляет 100</a:t>
            </a:r>
            <a:r>
              <a:rPr lang="ru-RU" dirty="0" smtClean="0">
                <a:solidFill>
                  <a:schemeClr val="bg1"/>
                </a:solidFill>
              </a:rPr>
              <a:t>%. </a:t>
            </a:r>
          </a:p>
          <a:p>
            <a:r>
              <a:rPr lang="ru-RU" dirty="0" smtClean="0"/>
              <a:t>По </a:t>
            </a:r>
            <a:r>
              <a:rPr lang="ru-RU" dirty="0"/>
              <a:t>школе </a:t>
            </a:r>
            <a:r>
              <a:rPr lang="ru-RU" dirty="0" smtClean="0"/>
              <a:t>79 </a:t>
            </a:r>
            <a:r>
              <a:rPr lang="ru-RU" dirty="0"/>
              <a:t>учащихся, имеющих одну «3» по тому или иному предмету, из них: уровень НОО – </a:t>
            </a:r>
            <a:r>
              <a:rPr lang="ru-RU" dirty="0" smtClean="0"/>
              <a:t>31 </a:t>
            </a:r>
            <a:r>
              <a:rPr lang="ru-RU" dirty="0"/>
              <a:t>учащихся, уровень ООО – </a:t>
            </a:r>
            <a:r>
              <a:rPr lang="ru-RU" dirty="0" smtClean="0"/>
              <a:t>42 </a:t>
            </a:r>
            <a:r>
              <a:rPr lang="ru-RU" dirty="0"/>
              <a:t>учащихся, уровень СОО – </a:t>
            </a:r>
            <a:r>
              <a:rPr lang="ru-RU" dirty="0" smtClean="0"/>
              <a:t>6 </a:t>
            </a:r>
            <a:r>
              <a:rPr lang="ru-RU" dirty="0"/>
              <a:t>учащихся. Трудными предметами для изучения по-прежнему остаются русский язык и математика. По русскому языку </a:t>
            </a:r>
            <a:r>
              <a:rPr lang="ru-RU" dirty="0" smtClean="0"/>
              <a:t>– 23, по английскому языку - 12, </a:t>
            </a:r>
            <a:r>
              <a:rPr lang="ru-RU" dirty="0"/>
              <a:t>по математике – </a:t>
            </a:r>
            <a:r>
              <a:rPr lang="ru-RU" dirty="0" smtClean="0"/>
              <a:t>31, </a:t>
            </a:r>
            <a:r>
              <a:rPr lang="ru-RU" dirty="0"/>
              <a:t>по </a:t>
            </a:r>
            <a:r>
              <a:rPr lang="ru-RU" dirty="0" smtClean="0"/>
              <a:t>физике– 1, по биологии – 1, по литературе – 1, по географии – 1, по обществознанию – 1, по истории – 1.  </a:t>
            </a:r>
          </a:p>
          <a:p>
            <a:r>
              <a:rPr lang="ru-RU" dirty="0"/>
              <a:t>В школе имеется резерв уч-ся, окончивших 4 четверть с одной «4» </a:t>
            </a:r>
            <a:r>
              <a:rPr lang="ru-RU" dirty="0" smtClean="0"/>
              <a:t>(27 </a:t>
            </a:r>
            <a:r>
              <a:rPr lang="ru-RU" dirty="0"/>
              <a:t>учащихся):   уровень НОО – </a:t>
            </a:r>
            <a:r>
              <a:rPr lang="ru-RU" dirty="0" smtClean="0"/>
              <a:t>14 </a:t>
            </a:r>
            <a:r>
              <a:rPr lang="ru-RU" dirty="0"/>
              <a:t>учащихся, уровень ООО – </a:t>
            </a:r>
            <a:r>
              <a:rPr lang="ru-RU" dirty="0" smtClean="0"/>
              <a:t>11 </a:t>
            </a:r>
            <a:r>
              <a:rPr lang="ru-RU" dirty="0"/>
              <a:t>учащихся, уровень СОО - </a:t>
            </a:r>
            <a:r>
              <a:rPr lang="ru-RU" dirty="0" smtClean="0"/>
              <a:t>2.   </a:t>
            </a:r>
            <a:endParaRPr lang="ru-RU" dirty="0"/>
          </a:p>
          <a:p>
            <a:pPr marL="0" indent="0">
              <a:buNone/>
            </a:pPr>
            <a:endParaRPr lang="ru-RU" dirty="0"/>
          </a:p>
        </p:txBody>
      </p:sp>
    </p:spTree>
    <p:extLst>
      <p:ext uri="{BB962C8B-B14F-4D97-AF65-F5344CB8AC3E}">
        <p14:creationId xmlns:p14="http://schemas.microsoft.com/office/powerpoint/2010/main" val="389152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75614070"/>
              </p:ext>
            </p:extLst>
          </p:nvPr>
        </p:nvGraphicFramePr>
        <p:xfrm>
          <a:off x="395536" y="2060848"/>
          <a:ext cx="8496944" cy="818572"/>
        </p:xfrm>
        <a:graphic>
          <a:graphicData uri="http://schemas.openxmlformats.org/drawingml/2006/table">
            <a:tbl>
              <a:tblPr firstRow="1" firstCol="1" bandRow="1" bandCol="1"/>
              <a:tblGrid>
                <a:gridCol w="2124236">
                  <a:extLst>
                    <a:ext uri="{9D8B030D-6E8A-4147-A177-3AD203B41FA5}">
                      <a16:colId xmlns:a16="http://schemas.microsoft.com/office/drawing/2014/main" xmlns="" val="20000"/>
                    </a:ext>
                  </a:extLst>
                </a:gridCol>
                <a:gridCol w="2124236">
                  <a:extLst>
                    <a:ext uri="{9D8B030D-6E8A-4147-A177-3AD203B41FA5}">
                      <a16:colId xmlns:a16="http://schemas.microsoft.com/office/drawing/2014/main" xmlns="" val="20001"/>
                    </a:ext>
                  </a:extLst>
                </a:gridCol>
                <a:gridCol w="2124236">
                  <a:extLst>
                    <a:ext uri="{9D8B030D-6E8A-4147-A177-3AD203B41FA5}">
                      <a16:colId xmlns:a16="http://schemas.microsoft.com/office/drawing/2014/main" xmlns="" val="20002"/>
                    </a:ext>
                  </a:extLst>
                </a:gridCol>
                <a:gridCol w="2124236">
                  <a:extLst>
                    <a:ext uri="{9D8B030D-6E8A-4147-A177-3AD203B41FA5}">
                      <a16:colId xmlns:a16="http://schemas.microsoft.com/office/drawing/2014/main" xmlns="" val="20003"/>
                    </a:ext>
                  </a:extLst>
                </a:gridCol>
              </a:tblGrid>
              <a:tr h="144016">
                <a:tc>
                  <a:txBody>
                    <a:bodyPr/>
                    <a:lstStyle/>
                    <a:p>
                      <a:pPr algn="just">
                        <a:lnSpc>
                          <a:spcPct val="115000"/>
                        </a:lnSpc>
                        <a:spcAft>
                          <a:spcPts val="0"/>
                        </a:spcAft>
                      </a:pPr>
                      <a:r>
                        <a:rPr lang="ru-RU" sz="2000" dirty="0">
                          <a:solidFill>
                            <a:srgbClr val="000000"/>
                          </a:solidFill>
                          <a:effectLst/>
                          <a:latin typeface="Times New Roman"/>
                          <a:ea typeface="Calibri"/>
                          <a:cs typeface="Calibri"/>
                        </a:rPr>
                        <a:t>Учебный год</a:t>
                      </a:r>
                      <a:endParaRPr lang="ru-RU" sz="1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2019-2020</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2019-2020</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2021-2022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8052">
                <a:tc>
                  <a:txBody>
                    <a:bodyPr/>
                    <a:lstStyle/>
                    <a:p>
                      <a:pPr algn="just">
                        <a:lnSpc>
                          <a:spcPct val="115000"/>
                        </a:lnSpc>
                        <a:spcAft>
                          <a:spcPts val="0"/>
                        </a:spcAft>
                      </a:pPr>
                      <a:r>
                        <a:rPr lang="ru-RU" sz="2000" dirty="0">
                          <a:solidFill>
                            <a:srgbClr val="000000"/>
                          </a:solidFill>
                          <a:effectLst/>
                          <a:latin typeface="Times New Roman"/>
                          <a:ea typeface="Calibri"/>
                          <a:cs typeface="Calibri"/>
                        </a:rPr>
                        <a:t>Успеваемость</a:t>
                      </a:r>
                      <a:endParaRPr lang="ru-RU" sz="16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99,9%</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99,9%</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100%</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Заголовок 2"/>
          <p:cNvSpPr>
            <a:spLocks noGrp="1"/>
          </p:cNvSpPr>
          <p:nvPr>
            <p:ph type="title"/>
          </p:nvPr>
        </p:nvSpPr>
        <p:spPr>
          <a:xfrm>
            <a:off x="395536" y="332656"/>
            <a:ext cx="8229600" cy="1252537"/>
          </a:xfrm>
        </p:spPr>
        <p:txBody>
          <a:bodyPr/>
          <a:lstStyle/>
          <a:p>
            <a:r>
              <a:rPr lang="ru-RU" sz="2800" dirty="0"/>
              <a:t>Успеваемость обучающихся в образовательной организации в динамике за три последних </a:t>
            </a:r>
            <a:r>
              <a:rPr lang="ru-RU" sz="2800" dirty="0" smtClean="0"/>
              <a:t>года</a:t>
            </a:r>
            <a:br>
              <a:rPr lang="ru-RU" sz="2800" dirty="0" smtClean="0"/>
            </a:br>
            <a:endParaRPr lang="ru-RU" sz="2800" dirty="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20370886"/>
              </p:ext>
            </p:extLst>
          </p:nvPr>
        </p:nvGraphicFramePr>
        <p:xfrm>
          <a:off x="467544" y="4293096"/>
          <a:ext cx="8136904" cy="934970"/>
        </p:xfrm>
        <a:graphic>
          <a:graphicData uri="http://schemas.openxmlformats.org/drawingml/2006/table">
            <a:tbl>
              <a:tblPr firstRow="1" firstCol="1" bandRow="1" bandCol="1"/>
              <a:tblGrid>
                <a:gridCol w="2034226">
                  <a:extLst>
                    <a:ext uri="{9D8B030D-6E8A-4147-A177-3AD203B41FA5}">
                      <a16:colId xmlns:a16="http://schemas.microsoft.com/office/drawing/2014/main" xmlns="" val="20000"/>
                    </a:ext>
                  </a:extLst>
                </a:gridCol>
                <a:gridCol w="2034226">
                  <a:extLst>
                    <a:ext uri="{9D8B030D-6E8A-4147-A177-3AD203B41FA5}">
                      <a16:colId xmlns:a16="http://schemas.microsoft.com/office/drawing/2014/main" xmlns="" val="20001"/>
                    </a:ext>
                  </a:extLst>
                </a:gridCol>
                <a:gridCol w="2034226">
                  <a:extLst>
                    <a:ext uri="{9D8B030D-6E8A-4147-A177-3AD203B41FA5}">
                      <a16:colId xmlns:a16="http://schemas.microsoft.com/office/drawing/2014/main" xmlns="" val="20002"/>
                    </a:ext>
                  </a:extLst>
                </a:gridCol>
                <a:gridCol w="2034226">
                  <a:extLst>
                    <a:ext uri="{9D8B030D-6E8A-4147-A177-3AD203B41FA5}">
                      <a16:colId xmlns:a16="http://schemas.microsoft.com/office/drawing/2014/main" xmlns="" val="20003"/>
                    </a:ext>
                  </a:extLst>
                </a:gridCol>
              </a:tblGrid>
              <a:tr h="467485">
                <a:tc>
                  <a:txBody>
                    <a:bodyPr/>
                    <a:lstStyle/>
                    <a:p>
                      <a:pPr marL="0" algn="ctr" defTabSz="914400" rtl="0" eaLnBrk="1" latinLnBrk="0" hangingPunct="1">
                        <a:lnSpc>
                          <a:spcPct val="115000"/>
                        </a:lnSpc>
                        <a:spcAft>
                          <a:spcPts val="0"/>
                        </a:spcAft>
                      </a:pPr>
                      <a:r>
                        <a:rPr lang="ru-RU" sz="2000" i="1" kern="1200" dirty="0">
                          <a:solidFill>
                            <a:srgbClr val="000000"/>
                          </a:solidFill>
                          <a:effectLst/>
                          <a:latin typeface="Times New Roman"/>
                          <a:ea typeface="Calibri"/>
                          <a:cs typeface="Calibri"/>
                        </a:rPr>
                        <a:t>Учебный год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2019-2020</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2020-2021</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t>2021-2022</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7485">
                <a:tc>
                  <a:txBody>
                    <a:bodyPr/>
                    <a:lstStyle/>
                    <a:p>
                      <a:pPr marL="0" algn="ctr" defTabSz="914400" rtl="0" eaLnBrk="1" latinLnBrk="0" hangingPunct="1">
                        <a:lnSpc>
                          <a:spcPct val="115000"/>
                        </a:lnSpc>
                        <a:spcAft>
                          <a:spcPts val="0"/>
                        </a:spcAft>
                      </a:pPr>
                      <a:r>
                        <a:rPr lang="ru-RU" sz="2000" i="1" kern="1200" dirty="0">
                          <a:solidFill>
                            <a:srgbClr val="000000"/>
                          </a:solidFill>
                          <a:effectLst/>
                          <a:latin typeface="Times New Roman"/>
                          <a:ea typeface="Calibri"/>
                          <a:cs typeface="Calibri"/>
                        </a:rPr>
                        <a:t>Качество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60,80%</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53,3%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dirty="0" smtClean="0"/>
                        <a:t>55,3%</a:t>
                      </a:r>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6" name="Rectangle 1"/>
          <p:cNvSpPr>
            <a:spLocks noChangeArrowheads="1"/>
          </p:cNvSpPr>
          <p:nvPr/>
        </p:nvSpPr>
        <p:spPr bwMode="auto">
          <a:xfrm>
            <a:off x="395536" y="5614501"/>
            <a:ext cx="8208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dirty="0" smtClean="0">
                <a:solidFill>
                  <a:schemeClr val="tx2"/>
                </a:solidFill>
                <a:latin typeface="Arial" pitchFamily="34" charset="0"/>
                <a:cs typeface="Arial" pitchFamily="34" charset="0"/>
              </a:rPr>
              <a:t>Произошло повышение показателей.</a:t>
            </a:r>
            <a:endParaRPr kumimoji="0" lang="ru-RU" altLang="ru-RU" b="0" i="0" u="none" strike="noStrike" cap="none" normalizeH="0" baseline="0" dirty="0" smtClean="0">
              <a:ln>
                <a:noFill/>
              </a:ln>
              <a:solidFill>
                <a:schemeClr val="tx2"/>
              </a:solidFill>
              <a:effectLst/>
              <a:latin typeface="Arial" pitchFamily="34" charset="0"/>
              <a:cs typeface="Arial" pitchFamily="34" charset="0"/>
            </a:endParaRPr>
          </a:p>
        </p:txBody>
      </p:sp>
      <p:sp>
        <p:nvSpPr>
          <p:cNvPr id="7" name="Прямоугольник 6"/>
          <p:cNvSpPr/>
          <p:nvPr/>
        </p:nvSpPr>
        <p:spPr>
          <a:xfrm>
            <a:off x="179512" y="3429000"/>
            <a:ext cx="8784976" cy="707886"/>
          </a:xfrm>
          <a:prstGeom prst="rect">
            <a:avLst/>
          </a:prstGeom>
        </p:spPr>
        <p:txBody>
          <a:bodyPr wrap="square">
            <a:spAutoFit/>
          </a:bodyPr>
          <a:lstStyle/>
          <a:p>
            <a:pPr algn="ctr"/>
            <a:r>
              <a:rPr lang="ru-RU" sz="2000" b="1" dirty="0">
                <a:solidFill>
                  <a:schemeClr val="tx2"/>
                </a:solidFill>
                <a:latin typeface="Times New Roman" panose="02020603050405020304" pitchFamily="18" charset="0"/>
                <a:cs typeface="Times New Roman" panose="02020603050405020304" pitchFamily="18" charset="0"/>
              </a:rPr>
              <a:t>Качество обучения в образовательной организации в динамике за три последних года</a:t>
            </a:r>
          </a:p>
        </p:txBody>
      </p:sp>
    </p:spTree>
    <p:extLst>
      <p:ext uri="{BB962C8B-B14F-4D97-AF65-F5344CB8AC3E}">
        <p14:creationId xmlns:p14="http://schemas.microsoft.com/office/powerpoint/2010/main" val="1437883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908720"/>
            <a:ext cx="8352927" cy="5688632"/>
          </a:xfrm>
        </p:spPr>
        <p:txBody>
          <a:bodyPr>
            <a:noAutofit/>
          </a:bodyPr>
          <a:lstStyle/>
          <a:p>
            <a:r>
              <a:rPr lang="ru-RU" sz="2800" dirty="0" smtClean="0"/>
              <a:t>На </a:t>
            </a:r>
            <a:r>
              <a:rPr lang="ru-RU" sz="2800" dirty="0"/>
              <a:t>конец </a:t>
            </a:r>
            <a:r>
              <a:rPr lang="ru-RU" sz="2800" dirty="0" smtClean="0"/>
              <a:t>2020-2021 </a:t>
            </a:r>
            <a:r>
              <a:rPr lang="ru-RU" sz="2800" dirty="0"/>
              <a:t>учебного года в 9-х классах </a:t>
            </a:r>
            <a:r>
              <a:rPr lang="ru-RU" sz="2800" dirty="0" smtClean="0"/>
              <a:t>обучались  109 учащийся</a:t>
            </a:r>
            <a:r>
              <a:rPr lang="ru-RU" sz="2800" dirty="0"/>
              <a:t>. </a:t>
            </a:r>
            <a:endParaRPr lang="ru-RU" sz="2800" dirty="0" smtClean="0"/>
          </a:p>
          <a:p>
            <a:pPr marL="0" indent="0">
              <a:buNone/>
            </a:pPr>
            <a:r>
              <a:rPr lang="ru-RU" sz="2800" dirty="0"/>
              <a:t> </a:t>
            </a:r>
            <a:r>
              <a:rPr lang="ru-RU" sz="2800" dirty="0" smtClean="0"/>
              <a:t>   Государственная итоговая аттестация по основным образовательным программам основного общего образования в 2021 году проводилась по двум предметам: русский язык и математика.</a:t>
            </a:r>
          </a:p>
          <a:p>
            <a:pPr marL="0" indent="0">
              <a:buNone/>
            </a:pPr>
            <a:r>
              <a:rPr lang="ru-RU" sz="2800" dirty="0" smtClean="0"/>
              <a:t>4 выпускников получили аттестат с отличием. </a:t>
            </a:r>
          </a:p>
          <a:p>
            <a:endParaRPr lang="ru-RU" sz="2800" dirty="0"/>
          </a:p>
        </p:txBody>
      </p:sp>
    </p:spTree>
    <p:extLst>
      <p:ext uri="{BB962C8B-B14F-4D97-AF65-F5344CB8AC3E}">
        <p14:creationId xmlns:p14="http://schemas.microsoft.com/office/powerpoint/2010/main" val="140121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80728"/>
            <a:ext cx="8640960" cy="5145435"/>
          </a:xfrm>
        </p:spPr>
        <p:txBody>
          <a:bodyPr/>
          <a:lstStyle/>
          <a:p>
            <a:pPr marL="0" indent="0">
              <a:buNone/>
            </a:pPr>
            <a:r>
              <a:rPr lang="ru-RU" sz="2000" dirty="0" smtClean="0">
                <a:latin typeface="Times New Roman" panose="02020603050405020304" pitchFamily="18" charset="0"/>
                <a:cs typeface="Times New Roman" panose="02020603050405020304" pitchFamily="18" charset="0"/>
              </a:rPr>
              <a:t>По данному направлению  педагогический коллектив продолжает работать над темой «Интеграция урочной и внеурочной деятельности при реализации ФГОС  на основе образовательных технологий».</a:t>
            </a:r>
          </a:p>
          <a:p>
            <a:pPr lvl="0">
              <a:buClr>
                <a:srgbClr val="31B6FD"/>
              </a:buClr>
            </a:pPr>
            <a:r>
              <a:rPr lang="ru-RU" sz="2000" dirty="0">
                <a:solidFill>
                  <a:srgbClr val="073E87"/>
                </a:solidFill>
                <a:latin typeface="Times New Roman" panose="02020603050405020304" pitchFamily="18" charset="0"/>
                <a:cs typeface="Times New Roman" panose="02020603050405020304" pitchFamily="18" charset="0"/>
              </a:rPr>
              <a:t>Обновлена основная образовательная программа СОО СОШ №</a:t>
            </a:r>
            <a:r>
              <a:rPr lang="ru-RU" sz="2000" dirty="0" smtClean="0">
                <a:solidFill>
                  <a:srgbClr val="073E87"/>
                </a:solidFill>
                <a:latin typeface="Times New Roman" panose="02020603050405020304" pitchFamily="18" charset="0"/>
                <a:cs typeface="Times New Roman" panose="02020603050405020304" pitchFamily="18" charset="0"/>
              </a:rPr>
              <a:t>80,</a:t>
            </a:r>
          </a:p>
          <a:p>
            <a:pPr lvl="0">
              <a:buClr>
                <a:srgbClr val="31B6FD"/>
              </a:buClr>
            </a:pPr>
            <a:r>
              <a:rPr lang="ru-RU" sz="2000" dirty="0" smtClean="0">
                <a:solidFill>
                  <a:srgbClr val="073E87"/>
                </a:solidFill>
                <a:latin typeface="Times New Roman" panose="02020603050405020304" pitchFamily="18" charset="0"/>
                <a:cs typeface="Times New Roman" panose="02020603050405020304" pitchFamily="18" charset="0"/>
              </a:rPr>
              <a:t>Через учебный план реализуются спецкурсы по программе «Инженерные классы» при </a:t>
            </a:r>
            <a:r>
              <a:rPr lang="ru-RU" sz="2000" dirty="0" err="1" smtClean="0">
                <a:solidFill>
                  <a:srgbClr val="073E87"/>
                </a:solidFill>
                <a:latin typeface="Times New Roman" panose="02020603050405020304" pitchFamily="18" charset="0"/>
                <a:cs typeface="Times New Roman" panose="02020603050405020304" pitchFamily="18" charset="0"/>
              </a:rPr>
              <a:t>ИрНИТУ</a:t>
            </a:r>
            <a:r>
              <a:rPr lang="ru-RU" sz="2000" dirty="0" smtClean="0">
                <a:solidFill>
                  <a:srgbClr val="073E87"/>
                </a:solidFill>
                <a:latin typeface="Times New Roman" panose="02020603050405020304" pitchFamily="18" charset="0"/>
                <a:cs typeface="Times New Roman" panose="02020603050405020304" pitchFamily="18" charset="0"/>
              </a:rPr>
              <a:t>, а также элективные курсы экономического направления при </a:t>
            </a:r>
            <a:r>
              <a:rPr lang="ru-RU" sz="2000" dirty="0" err="1" smtClean="0">
                <a:solidFill>
                  <a:srgbClr val="073E87"/>
                </a:solidFill>
                <a:latin typeface="Times New Roman" panose="02020603050405020304" pitchFamily="18" charset="0"/>
                <a:cs typeface="Times New Roman" panose="02020603050405020304" pitchFamily="18" charset="0"/>
              </a:rPr>
              <a:t>ИрГУПС</a:t>
            </a:r>
            <a:r>
              <a:rPr lang="ru-RU" sz="2000" dirty="0" smtClean="0">
                <a:solidFill>
                  <a:srgbClr val="073E87"/>
                </a:solidFill>
                <a:latin typeface="Times New Roman" panose="02020603050405020304" pitchFamily="18" charset="0"/>
                <a:cs typeface="Times New Roman" panose="02020603050405020304" pitchFamily="18" charset="0"/>
              </a:rPr>
              <a:t>.</a:t>
            </a:r>
          </a:p>
          <a:p>
            <a:pPr lvl="0">
              <a:buClr>
                <a:srgbClr val="31B6FD"/>
              </a:buClr>
            </a:pP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Разработана НПБ:</a:t>
            </a:r>
          </a:p>
          <a:p>
            <a:r>
              <a:rPr lang="ru-RU" sz="2000" dirty="0" smtClean="0">
                <a:latin typeface="Times New Roman" panose="02020603050405020304" pitchFamily="18" charset="0"/>
                <a:cs typeface="Times New Roman" panose="02020603050405020304" pitchFamily="18" charset="0"/>
              </a:rPr>
              <a:t>Программа профильного обучения,</a:t>
            </a:r>
          </a:p>
          <a:p>
            <a:r>
              <a:rPr lang="ru-RU" sz="2000" dirty="0" smtClean="0">
                <a:latin typeface="Times New Roman" panose="02020603050405020304" pitchFamily="18" charset="0"/>
                <a:cs typeface="Times New Roman" panose="02020603050405020304" pitchFamily="18" charset="0"/>
              </a:rPr>
              <a:t>Модель профильного обучения,</a:t>
            </a:r>
          </a:p>
          <a:p>
            <a:r>
              <a:rPr lang="ru-RU" sz="2000" dirty="0" smtClean="0">
                <a:latin typeface="Times New Roman" panose="02020603050405020304" pitchFamily="18" charset="0"/>
                <a:cs typeface="Times New Roman" panose="02020603050405020304" pitchFamily="18" charset="0"/>
              </a:rPr>
              <a:t>Модель выпускника профильной школы,</a:t>
            </a:r>
          </a:p>
          <a:p>
            <a:r>
              <a:rPr lang="ru-RU" sz="2000" dirty="0" smtClean="0">
                <a:latin typeface="Times New Roman" panose="02020603050405020304" pitchFamily="18" charset="0"/>
                <a:cs typeface="Times New Roman" panose="02020603050405020304" pitchFamily="18" charset="0"/>
              </a:rPr>
              <a:t>План реализации Программы ПО,</a:t>
            </a:r>
          </a:p>
          <a:p>
            <a:r>
              <a:rPr lang="ru-RU" sz="2000" dirty="0" smtClean="0">
                <a:latin typeface="Times New Roman" panose="02020603050405020304" pitchFamily="18" charset="0"/>
                <a:cs typeface="Times New Roman" panose="02020603050405020304" pitchFamily="18" charset="0"/>
              </a:rPr>
              <a:t>Положение о профильном классе,</a:t>
            </a:r>
          </a:p>
          <a:p>
            <a:r>
              <a:rPr lang="ru-RU" sz="2000" dirty="0" smtClean="0">
                <a:latin typeface="Times New Roman" panose="02020603050405020304" pitchFamily="18" charset="0"/>
                <a:cs typeface="Times New Roman" panose="02020603050405020304" pitchFamily="18" charset="0"/>
              </a:rPr>
              <a:t>Положение о реализации ФГОС СОО,</a:t>
            </a:r>
          </a:p>
          <a:p>
            <a:r>
              <a:rPr lang="ru-RU" sz="2000" dirty="0" smtClean="0">
                <a:latin typeface="Times New Roman" panose="02020603050405020304" pitchFamily="18" charset="0"/>
                <a:cs typeface="Times New Roman" panose="02020603050405020304" pitchFamily="18" charset="0"/>
              </a:rPr>
              <a:t>Положение об индивидуальном проекте СОО;</a:t>
            </a:r>
          </a:p>
          <a:p>
            <a:r>
              <a:rPr lang="ru-RU" sz="2000" dirty="0" smtClean="0">
                <a:latin typeface="Times New Roman" panose="02020603050405020304" pitchFamily="18" charset="0"/>
                <a:cs typeface="Times New Roman" panose="02020603050405020304" pitchFamily="18" charset="0"/>
              </a:rPr>
              <a:t>Матрица реализации Программы по инженерному направлению,</a:t>
            </a:r>
          </a:p>
        </p:txBody>
      </p:sp>
      <p:sp>
        <p:nvSpPr>
          <p:cNvPr id="3" name="Заголовок 2"/>
          <p:cNvSpPr>
            <a:spLocks noGrp="1"/>
          </p:cNvSpPr>
          <p:nvPr>
            <p:ph type="title"/>
          </p:nvPr>
        </p:nvSpPr>
        <p:spPr>
          <a:xfrm>
            <a:off x="457200" y="338139"/>
            <a:ext cx="8229600" cy="642590"/>
          </a:xfrm>
        </p:spPr>
        <p:txBody>
          <a:bodyPr/>
          <a:lstStyle/>
          <a:p>
            <a:r>
              <a:rPr lang="ru-RU" sz="3200" b="1" dirty="0" smtClean="0"/>
              <a:t>Образовательная деятельность: профильное обучение</a:t>
            </a:r>
            <a:endParaRPr lang="ru-RU" sz="3200" b="1" dirty="0">
              <a:solidFill>
                <a:schemeClr val="accent3">
                  <a:lumMod val="50000"/>
                </a:schemeClr>
              </a:solidFill>
            </a:endParaRPr>
          </a:p>
        </p:txBody>
      </p:sp>
    </p:spTree>
    <p:extLst>
      <p:ext uri="{BB962C8B-B14F-4D97-AF65-F5344CB8AC3E}">
        <p14:creationId xmlns:p14="http://schemas.microsoft.com/office/powerpoint/2010/main" val="256555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826394125"/>
              </p:ext>
            </p:extLst>
          </p:nvPr>
        </p:nvGraphicFramePr>
        <p:xfrm>
          <a:off x="251519" y="2348880"/>
          <a:ext cx="8640961" cy="3535680"/>
        </p:xfrm>
        <a:graphic>
          <a:graphicData uri="http://schemas.openxmlformats.org/drawingml/2006/table">
            <a:tbl>
              <a:tblPr/>
              <a:tblGrid>
                <a:gridCol w="963128">
                  <a:extLst>
                    <a:ext uri="{9D8B030D-6E8A-4147-A177-3AD203B41FA5}">
                      <a16:colId xmlns:a16="http://schemas.microsoft.com/office/drawing/2014/main" xmlns="" val="20000"/>
                    </a:ext>
                  </a:extLst>
                </a:gridCol>
                <a:gridCol w="852737">
                  <a:extLst>
                    <a:ext uri="{9D8B030D-6E8A-4147-A177-3AD203B41FA5}">
                      <a16:colId xmlns:a16="http://schemas.microsoft.com/office/drawing/2014/main" xmlns="" val="20001"/>
                    </a:ext>
                  </a:extLst>
                </a:gridCol>
                <a:gridCol w="852737">
                  <a:extLst>
                    <a:ext uri="{9D8B030D-6E8A-4147-A177-3AD203B41FA5}">
                      <a16:colId xmlns:a16="http://schemas.microsoft.com/office/drawing/2014/main" xmlns="" val="20002"/>
                    </a:ext>
                  </a:extLst>
                </a:gridCol>
                <a:gridCol w="852737">
                  <a:extLst>
                    <a:ext uri="{9D8B030D-6E8A-4147-A177-3AD203B41FA5}">
                      <a16:colId xmlns:a16="http://schemas.microsoft.com/office/drawing/2014/main" xmlns="" val="20003"/>
                    </a:ext>
                  </a:extLst>
                </a:gridCol>
                <a:gridCol w="853537">
                  <a:extLst>
                    <a:ext uri="{9D8B030D-6E8A-4147-A177-3AD203B41FA5}">
                      <a16:colId xmlns:a16="http://schemas.microsoft.com/office/drawing/2014/main" xmlns="" val="20004"/>
                    </a:ext>
                  </a:extLst>
                </a:gridCol>
                <a:gridCol w="853537">
                  <a:extLst>
                    <a:ext uri="{9D8B030D-6E8A-4147-A177-3AD203B41FA5}">
                      <a16:colId xmlns:a16="http://schemas.microsoft.com/office/drawing/2014/main" xmlns="" val="20005"/>
                    </a:ext>
                  </a:extLst>
                </a:gridCol>
                <a:gridCol w="852737">
                  <a:extLst>
                    <a:ext uri="{9D8B030D-6E8A-4147-A177-3AD203B41FA5}">
                      <a16:colId xmlns:a16="http://schemas.microsoft.com/office/drawing/2014/main" xmlns="" val="20006"/>
                    </a:ext>
                  </a:extLst>
                </a:gridCol>
                <a:gridCol w="852737">
                  <a:extLst>
                    <a:ext uri="{9D8B030D-6E8A-4147-A177-3AD203B41FA5}">
                      <a16:colId xmlns:a16="http://schemas.microsoft.com/office/drawing/2014/main" xmlns="" val="20007"/>
                    </a:ext>
                  </a:extLst>
                </a:gridCol>
                <a:gridCol w="853537">
                  <a:extLst>
                    <a:ext uri="{9D8B030D-6E8A-4147-A177-3AD203B41FA5}">
                      <a16:colId xmlns:a16="http://schemas.microsoft.com/office/drawing/2014/main" xmlns="" val="20008"/>
                    </a:ext>
                  </a:extLst>
                </a:gridCol>
                <a:gridCol w="853537">
                  <a:extLst>
                    <a:ext uri="{9D8B030D-6E8A-4147-A177-3AD203B41FA5}">
                      <a16:colId xmlns:a16="http://schemas.microsoft.com/office/drawing/2014/main" xmlns="" val="20009"/>
                    </a:ext>
                  </a:extLst>
                </a:gridCol>
              </a:tblGrid>
              <a:tr h="119380">
                <a:tc rowSpan="2">
                  <a:txBody>
                    <a:bodyPr/>
                    <a:lstStyle/>
                    <a:p>
                      <a:pPr algn="ctr">
                        <a:spcAft>
                          <a:spcPts val="0"/>
                        </a:spcAft>
                      </a:pPr>
                      <a:r>
                        <a:rPr lang="ru-RU" sz="2400" dirty="0">
                          <a:effectLst/>
                          <a:latin typeface="Arial CYR"/>
                          <a:ea typeface="Times New Roman"/>
                        </a:rPr>
                        <a:t>Предмет</a:t>
                      </a:r>
                      <a:endParaRPr lang="ru-RU"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2400" dirty="0">
                          <a:effectLst/>
                          <a:latin typeface="Arial CYR"/>
                          <a:ea typeface="Times New Roman"/>
                        </a:rPr>
                        <a:t>2018 – </a:t>
                      </a:r>
                      <a:r>
                        <a:rPr lang="ru-RU" sz="2400" dirty="0" smtClean="0">
                          <a:effectLst/>
                          <a:latin typeface="Arial CYR"/>
                          <a:ea typeface="Times New Roman"/>
                        </a:rPr>
                        <a:t>2019 </a:t>
                      </a:r>
                      <a:r>
                        <a:rPr lang="ru-RU" sz="2400" dirty="0" err="1" smtClean="0">
                          <a:effectLst/>
                          <a:latin typeface="Arial CYR"/>
                          <a:ea typeface="Times New Roman"/>
                        </a:rPr>
                        <a:t>уч.год</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2400" dirty="0" smtClean="0">
                          <a:effectLst/>
                          <a:latin typeface="Arial CYR"/>
                          <a:ea typeface="Times New Roman"/>
                        </a:rPr>
                        <a:t>2020 </a:t>
                      </a:r>
                      <a:r>
                        <a:rPr lang="ru-RU" sz="2400" dirty="0">
                          <a:effectLst/>
                          <a:latin typeface="Arial CYR"/>
                          <a:ea typeface="Times New Roman"/>
                        </a:rPr>
                        <a:t>– </a:t>
                      </a:r>
                      <a:r>
                        <a:rPr lang="ru-RU" sz="2400" dirty="0" smtClean="0">
                          <a:effectLst/>
                          <a:latin typeface="Arial CYR"/>
                          <a:ea typeface="Times New Roman"/>
                        </a:rPr>
                        <a:t>2021 </a:t>
                      </a:r>
                      <a:r>
                        <a:rPr lang="ru-RU" sz="2400" dirty="0" err="1" smtClean="0">
                          <a:effectLst/>
                          <a:latin typeface="Arial CYR"/>
                          <a:ea typeface="Times New Roman"/>
                        </a:rPr>
                        <a:t>уч.год</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2400" dirty="0" smtClean="0">
                          <a:effectLst/>
                          <a:latin typeface="Arial CYR"/>
                          <a:ea typeface="Times New Roman"/>
                        </a:rPr>
                        <a:t>2021 </a:t>
                      </a:r>
                      <a:r>
                        <a:rPr lang="ru-RU" sz="2400" dirty="0">
                          <a:effectLst/>
                          <a:latin typeface="Arial CYR"/>
                          <a:ea typeface="Times New Roman"/>
                        </a:rPr>
                        <a:t>– </a:t>
                      </a:r>
                      <a:r>
                        <a:rPr lang="ru-RU" sz="2400" dirty="0" smtClean="0">
                          <a:effectLst/>
                          <a:latin typeface="Arial CYR"/>
                          <a:ea typeface="Times New Roman"/>
                        </a:rPr>
                        <a:t>2022 </a:t>
                      </a:r>
                      <a:r>
                        <a:rPr lang="ru-RU" sz="2400" dirty="0" err="1" smtClean="0">
                          <a:effectLst/>
                          <a:latin typeface="Arial CYR"/>
                          <a:ea typeface="Times New Roman"/>
                        </a:rPr>
                        <a:t>уч.год</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57175">
                <a:tc vMerge="1">
                  <a:txBody>
                    <a:bodyPr/>
                    <a:lstStyle/>
                    <a:p>
                      <a:endParaRPr lang="ru-RU"/>
                    </a:p>
                  </a:txBody>
                  <a:tcPr/>
                </a:tc>
                <a:tc>
                  <a:txBody>
                    <a:bodyPr/>
                    <a:lstStyle/>
                    <a:p>
                      <a:pPr algn="ctr">
                        <a:spcAft>
                          <a:spcPts val="0"/>
                        </a:spcAft>
                      </a:pPr>
                      <a:r>
                        <a:rPr lang="ru-RU" sz="2000" dirty="0">
                          <a:effectLst/>
                          <a:latin typeface="Arial CYR"/>
                          <a:ea typeface="Times New Roman"/>
                        </a:rPr>
                        <a:t>% успев</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Arial CYR"/>
                          <a:ea typeface="Times New Roman"/>
                        </a:rPr>
                        <a:t>% </a:t>
                      </a:r>
                      <a:r>
                        <a:rPr lang="ru-RU" sz="2000" dirty="0" err="1">
                          <a:effectLst/>
                          <a:latin typeface="Arial CYR"/>
                          <a:ea typeface="Times New Roman"/>
                        </a:rPr>
                        <a:t>кач</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err="1">
                          <a:effectLst/>
                          <a:latin typeface="Arial CYR"/>
                          <a:ea typeface="Times New Roman"/>
                        </a:rPr>
                        <a:t>ср.балл</a:t>
                      </a:r>
                      <a:r>
                        <a:rPr lang="ru-RU" sz="2000" dirty="0">
                          <a:effectLst/>
                          <a:latin typeface="Arial CYR"/>
                          <a:ea typeface="Times New Roman"/>
                        </a:rPr>
                        <a:t> </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Arial CYR"/>
                          <a:ea typeface="Times New Roman"/>
                        </a:rPr>
                        <a:t>% успев</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000">
                          <a:effectLst/>
                          <a:latin typeface="Arial CYR"/>
                          <a:ea typeface="Times New Roman"/>
                        </a:rPr>
                        <a:t>% кач</a:t>
                      </a:r>
                      <a:endParaRPr lang="ru-RU"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000" dirty="0" err="1">
                          <a:effectLst/>
                          <a:latin typeface="Arial CYR"/>
                          <a:ea typeface="Times New Roman"/>
                        </a:rPr>
                        <a:t>ср.балл</a:t>
                      </a:r>
                      <a:r>
                        <a:rPr lang="ru-RU" sz="2000" dirty="0">
                          <a:effectLst/>
                          <a:latin typeface="Arial CYR"/>
                          <a:ea typeface="Times New Roman"/>
                        </a:rPr>
                        <a:t> </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000" dirty="0">
                          <a:effectLst/>
                          <a:latin typeface="Arial CYR"/>
                          <a:ea typeface="Times New Roman"/>
                        </a:rPr>
                        <a:t>% успев</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Arial CYR"/>
                          <a:ea typeface="Times New Roman"/>
                        </a:rPr>
                        <a:t>% кач</a:t>
                      </a:r>
                      <a:endParaRPr lang="ru-RU" sz="24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err="1">
                          <a:effectLst/>
                          <a:latin typeface="Arial CYR"/>
                          <a:ea typeface="Times New Roman"/>
                        </a:rPr>
                        <a:t>ср.балл</a:t>
                      </a:r>
                      <a:r>
                        <a:rPr lang="ru-RU" sz="2000" dirty="0">
                          <a:effectLst/>
                          <a:latin typeface="Arial CYR"/>
                          <a:ea typeface="Times New Roman"/>
                        </a:rPr>
                        <a:t> </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3375">
                <a:tc>
                  <a:txBody>
                    <a:bodyPr/>
                    <a:lstStyle/>
                    <a:p>
                      <a:pPr algn="ctr">
                        <a:spcAft>
                          <a:spcPts val="0"/>
                        </a:spcAft>
                      </a:pPr>
                      <a:r>
                        <a:rPr lang="ru-RU" sz="2400" dirty="0">
                          <a:effectLst/>
                          <a:latin typeface="Arial CYR"/>
                          <a:ea typeface="Times New Roman"/>
                        </a:rPr>
                        <a:t>Русский язык</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97,2</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59,3</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3,8</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panose="020B0604020202020204" pitchFamily="34" charset="0"/>
                          <a:ea typeface="Times New Roman" panose="02020603050405020304" pitchFamily="18" charset="0"/>
                          <a:cs typeface="Arial CYR" panose="020B0604020202020204" pitchFamily="34" charset="0"/>
                        </a:rPr>
                        <a:t>97,9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dirty="0">
                          <a:effectLst/>
                          <a:latin typeface="Arial CYR" panose="020B0604020202020204" pitchFamily="34" charset="0"/>
                          <a:ea typeface="Times New Roman" panose="02020603050405020304" pitchFamily="18" charset="0"/>
                          <a:cs typeface="Arial CYR" panose="020B0604020202020204" pitchFamily="34" charset="0"/>
                        </a:rPr>
                        <a:t>62,8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a:effectLst/>
                          <a:latin typeface="Arial CYR" panose="020B0604020202020204" pitchFamily="34" charset="0"/>
                          <a:ea typeface="Times New Roman" panose="02020603050405020304" pitchFamily="18" charset="0"/>
                          <a:cs typeface="Arial CYR" panose="020B0604020202020204" pitchFamily="34" charset="0"/>
                        </a:rPr>
                        <a:t>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dirty="0" smtClean="0">
                          <a:effectLst/>
                          <a:latin typeface="Arial CYR" panose="020B0604020202020204" pitchFamily="34" charset="0"/>
                          <a:ea typeface="Times New Roman" panose="02020603050405020304" pitchFamily="18" charset="0"/>
                          <a:cs typeface="Arial CYR" panose="020B0604020202020204" pitchFamily="34" charset="0"/>
                        </a:rPr>
                        <a:t>95,4</a:t>
                      </a:r>
                      <a:endParaRPr lang="ru-RU" sz="2400" dirty="0">
                        <a:effectLst/>
                        <a:latin typeface="Arial CYR" panose="020B0604020202020204" pitchFamily="34" charset="0"/>
                        <a:ea typeface="Times New Roman" panose="02020603050405020304" pitchFamily="18" charset="0"/>
                        <a:cs typeface="Arial CYR"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smtClean="0">
                          <a:effectLst/>
                          <a:latin typeface="Arial CYR" panose="020B0604020202020204" pitchFamily="34" charset="0"/>
                          <a:ea typeface="Times New Roman" panose="02020603050405020304" pitchFamily="18" charset="0"/>
                          <a:cs typeface="Arial CYR" panose="020B0604020202020204" pitchFamily="34" charset="0"/>
                        </a:rPr>
                        <a:t>60,2</a:t>
                      </a:r>
                      <a:endParaRPr lang="ru-RU" sz="2400" dirty="0">
                        <a:effectLst/>
                        <a:latin typeface="Arial CYR" panose="020B0604020202020204" pitchFamily="34" charset="0"/>
                        <a:ea typeface="Times New Roman" panose="02020603050405020304" pitchFamily="18" charset="0"/>
                        <a:cs typeface="Arial CYR"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Arial CYR" panose="020B0604020202020204" pitchFamily="34" charset="0"/>
                          <a:ea typeface="Times New Roman" panose="02020603050405020304" pitchFamily="18" charset="0"/>
                          <a:cs typeface="Arial CYR" panose="020B0604020202020204" pitchFamily="34" charset="0"/>
                        </a:rPr>
                        <a:t>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3850">
                <a:tc>
                  <a:txBody>
                    <a:bodyPr/>
                    <a:lstStyle/>
                    <a:p>
                      <a:pPr algn="ctr">
                        <a:spcAft>
                          <a:spcPts val="0"/>
                        </a:spcAft>
                      </a:pPr>
                      <a:r>
                        <a:rPr lang="ru-RU" sz="2400" dirty="0">
                          <a:effectLst/>
                          <a:latin typeface="Arial CYR"/>
                          <a:ea typeface="Times New Roman"/>
                        </a:rPr>
                        <a:t>Математика</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87</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47,2</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a:ea typeface="Times New Roman"/>
                        </a:rPr>
                        <a:t>3,4</a:t>
                      </a:r>
                      <a:endParaRPr lang="ru-RU"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Arial CYR" panose="020B0604020202020204" pitchFamily="34" charset="0"/>
                          <a:ea typeface="Times New Roman" panose="02020603050405020304" pitchFamily="18" charset="0"/>
                          <a:cs typeface="Arial CYR" panose="020B0604020202020204" pitchFamily="34" charset="0"/>
                        </a:rPr>
                        <a:t>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dirty="0">
                          <a:effectLst/>
                          <a:latin typeface="Arial CYR" panose="020B0604020202020204" pitchFamily="34" charset="0"/>
                          <a:ea typeface="Times New Roman" panose="02020603050405020304" pitchFamily="18" charset="0"/>
                          <a:cs typeface="Arial CYR" panose="020B0604020202020204" pitchFamily="34" charset="0"/>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dirty="0">
                          <a:effectLst/>
                          <a:latin typeface="Arial CYR" panose="020B0604020202020204" pitchFamily="34" charset="0"/>
                          <a:ea typeface="Times New Roman" panose="02020603050405020304" pitchFamily="18" charset="0"/>
                          <a:cs typeface="Arial CYR" panose="020B0604020202020204" pitchFamily="34" charset="0"/>
                        </a:rPr>
                        <a:t>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ru-RU" sz="2400" dirty="0" smtClean="0">
                          <a:effectLst/>
                          <a:latin typeface="Arial CYR" panose="020B0604020202020204" pitchFamily="34" charset="0"/>
                          <a:ea typeface="Times New Roman" panose="02020603050405020304" pitchFamily="18" charset="0"/>
                          <a:cs typeface="Arial CYR" panose="020B0604020202020204" pitchFamily="34" charset="0"/>
                        </a:rPr>
                        <a:t>95,4</a:t>
                      </a:r>
                      <a:endParaRPr lang="ru-RU" sz="2400" dirty="0">
                        <a:effectLst/>
                        <a:latin typeface="Arial CYR" panose="020B0604020202020204" pitchFamily="34" charset="0"/>
                        <a:ea typeface="Times New Roman" panose="02020603050405020304" pitchFamily="18" charset="0"/>
                        <a:cs typeface="Arial CYR"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smtClean="0">
                          <a:effectLst/>
                          <a:latin typeface="Arial CYR" panose="020B0604020202020204" pitchFamily="34" charset="0"/>
                          <a:ea typeface="Times New Roman" panose="02020603050405020304" pitchFamily="18" charset="0"/>
                          <a:cs typeface="Arial CYR" panose="020B0604020202020204" pitchFamily="34" charset="0"/>
                        </a:rPr>
                        <a:t>34,5</a:t>
                      </a:r>
                      <a:endParaRPr lang="ru-RU" sz="2400" dirty="0">
                        <a:effectLst/>
                        <a:latin typeface="Arial CYR" panose="020B0604020202020204" pitchFamily="34" charset="0"/>
                        <a:ea typeface="Times New Roman" panose="02020603050405020304" pitchFamily="18" charset="0"/>
                        <a:cs typeface="Arial CYR"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CYR" panose="020B0604020202020204" pitchFamily="34" charset="0"/>
                          <a:ea typeface="Times New Roman" panose="02020603050405020304" pitchFamily="18" charset="0"/>
                          <a:cs typeface="Arial CYR" panose="020B0604020202020204" pitchFamily="34" charset="0"/>
                        </a:rPr>
                        <a:t>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Rectangle 1"/>
          <p:cNvSpPr>
            <a:spLocks noChangeArrowheads="1"/>
          </p:cNvSpPr>
          <p:nvPr/>
        </p:nvSpPr>
        <p:spPr bwMode="auto">
          <a:xfrm>
            <a:off x="251520" y="117214"/>
            <a:ext cx="86409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Сравнительные данные итоговой аттестации учащихся за курс основной школы за 3 года по русскому языку и математике</a:t>
            </a:r>
            <a:r>
              <a:rPr kumimoji="0" lang="ru-RU" alt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ru-RU" altLang="ru-RU" sz="1600" b="0" i="0" u="none" strike="noStrike" cap="none" normalizeH="0" baseline="0" dirty="0" smtClean="0">
              <a:ln>
                <a:noFill/>
              </a:ln>
              <a:solidFill>
                <a:schemeClr val="bg1"/>
              </a:solidFill>
              <a:effectLst/>
              <a:latin typeface="Arial" pitchFamily="34" charset="0"/>
              <a:cs typeface="Arial" pitchFamily="34" charset="0"/>
            </a:endParaRPr>
          </a:p>
          <a:p>
            <a:pPr lvl="0" indent="342900" algn="just" eaLnBrk="0" fontAlgn="base" hangingPunct="0">
              <a:spcBef>
                <a:spcPct val="0"/>
              </a:spcBef>
              <a:spcAft>
                <a:spcPct val="0"/>
              </a:spcAft>
            </a:pPr>
            <a:r>
              <a:rPr kumimoji="0" lang="ru-RU" alt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altLang="ru-RU" dirty="0">
                <a:latin typeface="Arial" pitchFamily="34" charset="0"/>
                <a:ea typeface="Times New Roman" pitchFamily="18" charset="0"/>
                <a:cs typeface="Arial" pitchFamily="34" charset="0"/>
              </a:rPr>
              <a:t> Из таблицы видно, что по русскому языку наблюдается понижение успеваемости на 2,5%, качества знаний на 2,6% по сравнению с 2020-2021 учебным годом. По математике успеваемость повысилась на 8,4%, качество знаний понизилось на 1,5%.</a:t>
            </a:r>
            <a:endParaRPr kumimoji="0" lang="ru-RU" alt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4630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0"/>
            <a:ext cx="8640959" cy="6126163"/>
          </a:xfrm>
        </p:spPr>
        <p:txBody>
          <a:bodyPr>
            <a:normAutofit/>
          </a:bodyPr>
          <a:lstStyle/>
          <a:p>
            <a:endParaRPr lang="ru-RU" dirty="0" smtClean="0"/>
          </a:p>
          <a:p>
            <a:pPr algn="ctr"/>
            <a:r>
              <a:rPr lang="ru-RU" sz="3200" b="1" dirty="0" smtClean="0">
                <a:solidFill>
                  <a:schemeClr val="bg1"/>
                </a:solidFill>
                <a:latin typeface="Times New Roman" panose="02020603050405020304" pitchFamily="18" charset="0"/>
                <a:cs typeface="Times New Roman" panose="02020603050405020304" pitchFamily="18" charset="0"/>
              </a:rPr>
              <a:t>Итоговая аттестация 11 класс</a:t>
            </a:r>
          </a:p>
          <a:p>
            <a:pPr marL="0" indent="0">
              <a:buNone/>
            </a:pPr>
            <a:r>
              <a:rPr lang="ru-RU" dirty="0" smtClean="0"/>
              <a:t>На </a:t>
            </a:r>
            <a:r>
              <a:rPr lang="ru-RU" dirty="0"/>
              <a:t>конец </a:t>
            </a:r>
            <a:r>
              <a:rPr lang="ru-RU" dirty="0" smtClean="0"/>
              <a:t>2021-2022 </a:t>
            </a:r>
            <a:r>
              <a:rPr lang="ru-RU" dirty="0"/>
              <a:t>учебного года в 11-х классах обучалось </a:t>
            </a:r>
            <a:r>
              <a:rPr lang="ru-RU" dirty="0" smtClean="0"/>
              <a:t>85 учащихся</a:t>
            </a:r>
            <a:r>
              <a:rPr lang="ru-RU" dirty="0"/>
              <a:t>. Все учащиеся были допущены к итоговой аттестации. Выпускники могли выбрать экзамены по литературе, истории, обществознанию, физике, химии, географии, биологии, английскому языку, информатике в форме ЕГЭ. </a:t>
            </a:r>
          </a:p>
        </p:txBody>
      </p:sp>
      <p:sp>
        <p:nvSpPr>
          <p:cNvPr id="4" name="Rectangle 1"/>
          <p:cNvSpPr>
            <a:spLocks noChangeArrowheads="1"/>
          </p:cNvSpPr>
          <p:nvPr/>
        </p:nvSpPr>
        <p:spPr bwMode="auto">
          <a:xfrm>
            <a:off x="1763688" y="3573016"/>
            <a:ext cx="46844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Результаты экзамена по русскому языку</a:t>
            </a:r>
            <a:endParaRPr kumimoji="0" lang="ru-RU" alt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(обязательный) в форме ЕГЭ</a:t>
            </a: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12982917"/>
              </p:ext>
            </p:extLst>
          </p:nvPr>
        </p:nvGraphicFramePr>
        <p:xfrm>
          <a:off x="539552" y="4670071"/>
          <a:ext cx="7992889" cy="2074102"/>
        </p:xfrm>
        <a:graphic>
          <a:graphicData uri="http://schemas.openxmlformats.org/drawingml/2006/table">
            <a:tbl>
              <a:tblPr>
                <a:tableStyleId>{5C22544A-7EE6-4342-B048-85BDC9FD1C3A}</a:tableStyleId>
              </a:tblPr>
              <a:tblGrid>
                <a:gridCol w="1601892">
                  <a:extLst>
                    <a:ext uri="{9D8B030D-6E8A-4147-A177-3AD203B41FA5}">
                      <a16:colId xmlns:a16="http://schemas.microsoft.com/office/drawing/2014/main" xmlns="" val="20000"/>
                    </a:ext>
                  </a:extLst>
                </a:gridCol>
                <a:gridCol w="1217070">
                  <a:extLst>
                    <a:ext uri="{9D8B030D-6E8A-4147-A177-3AD203B41FA5}">
                      <a16:colId xmlns:a16="http://schemas.microsoft.com/office/drawing/2014/main" xmlns="" val="20001"/>
                    </a:ext>
                  </a:extLst>
                </a:gridCol>
                <a:gridCol w="1601892">
                  <a:extLst>
                    <a:ext uri="{9D8B030D-6E8A-4147-A177-3AD203B41FA5}">
                      <a16:colId xmlns:a16="http://schemas.microsoft.com/office/drawing/2014/main" xmlns="" val="20002"/>
                    </a:ext>
                  </a:extLst>
                </a:gridCol>
                <a:gridCol w="1325704">
                  <a:extLst>
                    <a:ext uri="{9D8B030D-6E8A-4147-A177-3AD203B41FA5}">
                      <a16:colId xmlns:a16="http://schemas.microsoft.com/office/drawing/2014/main" xmlns="" val="20003"/>
                    </a:ext>
                  </a:extLst>
                </a:gridCol>
                <a:gridCol w="1325704">
                  <a:extLst>
                    <a:ext uri="{9D8B030D-6E8A-4147-A177-3AD203B41FA5}">
                      <a16:colId xmlns:a16="http://schemas.microsoft.com/office/drawing/2014/main" xmlns="" val="20004"/>
                    </a:ext>
                  </a:extLst>
                </a:gridCol>
                <a:gridCol w="920627">
                  <a:extLst>
                    <a:ext uri="{9D8B030D-6E8A-4147-A177-3AD203B41FA5}">
                      <a16:colId xmlns:a16="http://schemas.microsoft.com/office/drawing/2014/main" xmlns="" val="20005"/>
                    </a:ext>
                  </a:extLst>
                </a:gridCol>
              </a:tblGrid>
              <a:tr h="55073">
                <a:tc rowSpan="2">
                  <a:txBody>
                    <a:bodyPr/>
                    <a:lstStyle/>
                    <a:p>
                      <a:pPr>
                        <a:spcAft>
                          <a:spcPts val="0"/>
                        </a:spcAft>
                      </a:pPr>
                      <a:r>
                        <a:rPr lang="ru-RU" sz="1600" b="1" dirty="0">
                          <a:effectLst/>
                        </a:rPr>
                        <a:t>Класс</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600" b="1" dirty="0">
                          <a:effectLst/>
                        </a:rPr>
                        <a:t>Сдавали экзамен</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600" b="1">
                          <a:effectLst/>
                        </a:rPr>
                        <a:t>% усп</a:t>
                      </a:r>
                      <a:endParaRPr lang="ru-RU" sz="16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8055">
                <a:tc vMerge="1">
                  <a:txBody>
                    <a:bodyPr/>
                    <a:lstStyle/>
                    <a:p>
                      <a:endParaRPr lang="ru-RU"/>
                    </a:p>
                  </a:txBody>
                  <a:tcPr/>
                </a:tc>
                <a:tc vMerge="1">
                  <a:txBody>
                    <a:bodyPr/>
                    <a:lstStyle/>
                    <a:p>
                      <a:endParaRPr lang="ru-RU"/>
                    </a:p>
                  </a:txBody>
                  <a:tcPr/>
                </a:tc>
                <a:tc>
                  <a:txBody>
                    <a:bodyPr/>
                    <a:lstStyle/>
                    <a:p>
                      <a:pPr algn="ctr">
                        <a:spcAft>
                          <a:spcPts val="0"/>
                        </a:spcAft>
                      </a:pPr>
                      <a:r>
                        <a:rPr lang="ru-RU" sz="1600" b="1" dirty="0">
                          <a:effectLst/>
                        </a:rPr>
                        <a:t>Мин балл (порог)</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a:effectLst/>
                        </a:rPr>
                        <a:t>Сред балл по школе</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a:effectLst/>
                        </a:rPr>
                        <a:t>Сред балл по области</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498055">
                <a:tc>
                  <a:txBody>
                    <a:bodyPr/>
                    <a:lstStyle/>
                    <a:p>
                      <a:pPr algn="ctr">
                        <a:spcAft>
                          <a:spcPts val="0"/>
                        </a:spcAft>
                      </a:pPr>
                      <a:r>
                        <a:rPr lang="ru-RU" sz="1600" b="1" dirty="0">
                          <a:effectLst/>
                        </a:rPr>
                        <a:t>11 а</a:t>
                      </a:r>
                    </a:p>
                    <a:p>
                      <a:pPr algn="ctr">
                        <a:spcAft>
                          <a:spcPts val="0"/>
                        </a:spcAft>
                      </a:pPr>
                      <a:r>
                        <a:rPr lang="ru-RU" sz="1600" b="1" dirty="0">
                          <a:effectLst/>
                        </a:rPr>
                        <a:t> </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smtClean="0">
                          <a:effectLst/>
                          <a:latin typeface="Times New Roman" panose="02020603050405020304" pitchFamily="18" charset="0"/>
                          <a:ea typeface="Times New Roman" panose="02020603050405020304" pitchFamily="18" charset="0"/>
                        </a:rPr>
                        <a:t>31</a:t>
                      </a:r>
                      <a:endParaRPr lang="ru-RU" sz="1600" dirty="0">
                        <a:effectLst/>
                        <a:latin typeface="Times New Roman" panose="02020603050405020304" pitchFamily="18" charset="0"/>
                        <a:ea typeface="Times New Roman" panose="02020603050405020304" pitchFamily="18" charset="0"/>
                      </a:endParaRPr>
                    </a:p>
                    <a:p>
                      <a:pPr algn="ctr">
                        <a:spcAft>
                          <a:spcPts val="0"/>
                        </a:spcAft>
                      </a:pPr>
                      <a:r>
                        <a:rPr lang="ru-RU" sz="1600" dirty="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 </a:t>
                      </a:r>
                    </a:p>
                    <a:p>
                      <a:pPr algn="ctr">
                        <a:spcAft>
                          <a:spcPts val="0"/>
                        </a:spcAft>
                      </a:pPr>
                      <a:r>
                        <a:rPr lang="ru-RU" sz="1600" dirty="0">
                          <a:effectLst/>
                          <a:latin typeface="Times New Roman" panose="02020603050405020304" pitchFamily="18" charset="0"/>
                          <a:ea typeface="Times New Roman" panose="02020603050405020304" pitchFamily="18" charset="0"/>
                        </a:rPr>
                        <a:t> </a:t>
                      </a:r>
                    </a:p>
                    <a:p>
                      <a:pPr algn="ctr">
                        <a:spcAft>
                          <a:spcPts val="0"/>
                        </a:spcAft>
                      </a:pPr>
                      <a:r>
                        <a:rPr lang="ru-RU" sz="1600" dirty="0">
                          <a:effectLst/>
                          <a:latin typeface="Times New Roman" panose="02020603050405020304" pitchFamily="18" charset="0"/>
                          <a:ea typeface="Times New Roman" panose="02020603050405020304" pitchFamily="18" charset="0"/>
                        </a:rPr>
                        <a:t>24</a:t>
                      </a:r>
                    </a:p>
                    <a:p>
                      <a:pPr algn="ctr">
                        <a:spcAft>
                          <a:spcPts val="0"/>
                        </a:spcAft>
                      </a:pPr>
                      <a:r>
                        <a:rPr lang="ru-RU" sz="1600" dirty="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smtClean="0">
                          <a:effectLst/>
                          <a:latin typeface="Times New Roman" panose="02020603050405020304" pitchFamily="18" charset="0"/>
                          <a:ea typeface="Times New Roman" panose="02020603050405020304" pitchFamily="18" charset="0"/>
                        </a:rPr>
                        <a:t>74</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49027">
                <a:tc>
                  <a:txBody>
                    <a:bodyPr/>
                    <a:lstStyle/>
                    <a:p>
                      <a:pPr algn="ctr">
                        <a:spcAft>
                          <a:spcPts val="0"/>
                        </a:spcAft>
                      </a:pPr>
                      <a:r>
                        <a:rPr lang="ru-RU" sz="1600" b="1" dirty="0">
                          <a:effectLst/>
                        </a:rPr>
                        <a:t>11б</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smtClean="0">
                          <a:effectLst/>
                          <a:latin typeface="Times New Roman" panose="02020603050405020304" pitchFamily="18" charset="0"/>
                          <a:ea typeface="Times New Roman" panose="02020603050405020304" pitchFamily="18" charset="0"/>
                        </a:rPr>
                        <a:t>30</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600" dirty="0" smtClean="0">
                          <a:effectLst/>
                          <a:latin typeface="Arial CYR" panose="020B0604020202020204" pitchFamily="34" charset="0"/>
                          <a:ea typeface="Times New Roman" panose="02020603050405020304" pitchFamily="18" charset="0"/>
                        </a:rPr>
                        <a:t>72,2</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600">
                          <a:effectLst/>
                          <a:latin typeface="Arial CYR" panose="020B0604020202020204" pitchFamily="34" charset="0"/>
                          <a:ea typeface="Times New Roman" panose="02020603050405020304" pitchFamily="18" charset="0"/>
                        </a:rPr>
                        <a:t>100</a:t>
                      </a:r>
                      <a:endParaRPr lang="ru-RU" sz="16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7058">
                <a:tc>
                  <a:txBody>
                    <a:bodyPr/>
                    <a:lstStyle/>
                    <a:p>
                      <a:pPr algn="ctr">
                        <a:spcAft>
                          <a:spcPts val="0"/>
                        </a:spcAft>
                      </a:pPr>
                      <a:r>
                        <a:rPr lang="ru-RU" sz="1600" b="1" dirty="0">
                          <a:effectLst/>
                        </a:rPr>
                        <a:t>11в</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smtClean="0">
                          <a:effectLst/>
                          <a:latin typeface="Times New Roman" panose="02020603050405020304" pitchFamily="18" charset="0"/>
                          <a:ea typeface="Times New Roman" panose="02020603050405020304" pitchFamily="18" charset="0"/>
                        </a:rPr>
                        <a:t>24</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600" dirty="0" smtClean="0">
                          <a:effectLst/>
                          <a:latin typeface="Arial CYR" panose="020B0604020202020204" pitchFamily="34" charset="0"/>
                          <a:ea typeface="Times New Roman" panose="02020603050405020304" pitchFamily="18" charset="0"/>
                        </a:rPr>
                        <a:t>54,9</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600">
                          <a:effectLst/>
                          <a:latin typeface="Arial CYR" panose="020B0604020202020204" pitchFamily="34" charset="0"/>
                          <a:ea typeface="Times New Roman" panose="02020603050405020304" pitchFamily="18" charset="0"/>
                        </a:rPr>
                        <a:t>100</a:t>
                      </a:r>
                      <a:endParaRPr lang="ru-RU" sz="16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49027">
                <a:tc>
                  <a:txBody>
                    <a:bodyPr/>
                    <a:lstStyle/>
                    <a:p>
                      <a:pPr algn="ctr">
                        <a:spcAft>
                          <a:spcPts val="0"/>
                        </a:spcAft>
                      </a:pPr>
                      <a:r>
                        <a:rPr lang="ru-RU" sz="1600" b="1" dirty="0">
                          <a:effectLst/>
                        </a:rPr>
                        <a:t>ИТОГО</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Times New Roman" panose="02020603050405020304" pitchFamily="18" charset="0"/>
                          <a:ea typeface="Times New Roman" panose="02020603050405020304" pitchFamily="18" charset="0"/>
                        </a:rPr>
                        <a:t>85</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a:effectLst/>
                          <a:latin typeface="Times New Roman" panose="02020603050405020304" pitchFamily="18" charset="0"/>
                          <a:ea typeface="Times New Roman" panose="02020603050405020304" pitchFamily="18" charset="0"/>
                        </a:rPr>
                        <a:t>24</a:t>
                      </a:r>
                      <a:endParaRPr lang="ru-RU" sz="16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Times New Roman" panose="02020603050405020304" pitchFamily="18" charset="0"/>
                          <a:ea typeface="Times New Roman" panose="02020603050405020304" pitchFamily="18" charset="0"/>
                        </a:rPr>
                        <a:t>67</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600" b="1" dirty="0">
                          <a:effectLst/>
                          <a:latin typeface="Times New Roman" panose="02020603050405020304" pitchFamily="18" charset="0"/>
                          <a:ea typeface="Times New Roman" panose="02020603050405020304" pitchFamily="18" charset="0"/>
                        </a:rPr>
                        <a:t>100</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57363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568951" cy="4425355"/>
          </a:xfrm>
        </p:spPr>
        <p:txBody>
          <a:bodyPr>
            <a:noAutofit/>
          </a:bodyPr>
          <a:lstStyle/>
          <a:p>
            <a:pPr marL="0" indent="0" algn="just">
              <a:buNone/>
            </a:pPr>
            <a:r>
              <a:rPr lang="ru-RU" sz="2800" dirty="0"/>
              <a:t>Как видно из таблицы по русскому языку перешагнули порог все учащиеся, и % успеваемости по школе составил 100%, средний тестовый балл – 67. Успеваемость по региону составила 99,02%. Средний тестовый балл по региону составил 63,89. По сравнению с прошлым учебным годом тестовый балл ниже на 7.</a:t>
            </a:r>
            <a:endParaRPr lang="ru-RU" sz="2800" dirty="0">
              <a:effectLst/>
              <a:latin typeface="Times New Roman"/>
              <a:ea typeface="Times New Roman"/>
            </a:endParaRPr>
          </a:p>
        </p:txBody>
      </p:sp>
      <p:sp>
        <p:nvSpPr>
          <p:cNvPr id="3" name="Заголовок 2"/>
          <p:cNvSpPr>
            <a:spLocks noGrp="1"/>
          </p:cNvSpPr>
          <p:nvPr>
            <p:ph type="title"/>
          </p:nvPr>
        </p:nvSpPr>
        <p:spPr/>
        <p:txBody>
          <a:bodyPr>
            <a:noAutofit/>
          </a:bodyPr>
          <a:lstStyle/>
          <a:p>
            <a:r>
              <a:rPr lang="ru-RU" sz="3200" dirty="0"/>
              <a:t>Результаты экзамена по русскому языку</a:t>
            </a:r>
            <a:br>
              <a:rPr lang="ru-RU" sz="3200" dirty="0"/>
            </a:br>
            <a:r>
              <a:rPr lang="ru-RU" sz="3200" dirty="0"/>
              <a:t> (обязательный) в форме ЕГЭ</a:t>
            </a:r>
            <a:br>
              <a:rPr lang="ru-RU" sz="3200" dirty="0"/>
            </a:br>
            <a:endParaRPr lang="ru-RU" sz="3200" dirty="0"/>
          </a:p>
        </p:txBody>
      </p:sp>
    </p:spTree>
    <p:extLst>
      <p:ext uri="{BB962C8B-B14F-4D97-AF65-F5344CB8AC3E}">
        <p14:creationId xmlns:p14="http://schemas.microsoft.com/office/powerpoint/2010/main" val="11318782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199" y="260648"/>
            <a:ext cx="8229600" cy="1252728"/>
          </a:xfrm>
        </p:spPr>
        <p:txBody>
          <a:bodyPr>
            <a:noAutofit/>
          </a:bodyPr>
          <a:lstStyle/>
          <a:p>
            <a:r>
              <a:rPr lang="ru-RU" sz="3200" dirty="0" smtClean="0"/>
              <a:t/>
            </a:r>
            <a:br>
              <a:rPr lang="ru-RU" sz="3200" dirty="0" smtClean="0"/>
            </a:br>
            <a:r>
              <a:rPr lang="ru-RU" sz="2800" dirty="0" smtClean="0"/>
              <a:t>Результаты </a:t>
            </a:r>
            <a:r>
              <a:rPr lang="ru-RU" sz="2800" dirty="0"/>
              <a:t>экзамена по математике</a:t>
            </a:r>
            <a:br>
              <a:rPr lang="ru-RU" sz="2800" dirty="0"/>
            </a:br>
            <a:r>
              <a:rPr lang="ru-RU" sz="2800" dirty="0"/>
              <a:t> (профильный уровень) в форме </a:t>
            </a:r>
            <a:r>
              <a:rPr lang="ru-RU" sz="2800" dirty="0" smtClean="0"/>
              <a:t>ЕГЭ, 11 классы</a:t>
            </a:r>
            <a:r>
              <a:rPr lang="ru-RU" sz="2800" dirty="0"/>
              <a:t/>
            </a:r>
            <a:br>
              <a:rPr lang="ru-RU" sz="2800" dirty="0"/>
            </a:br>
            <a:endParaRPr lang="ru-RU" sz="3200" dirty="0"/>
          </a:p>
        </p:txBody>
      </p:sp>
      <p:sp>
        <p:nvSpPr>
          <p:cNvPr id="6" name="Rectangle 1"/>
          <p:cNvSpPr>
            <a:spLocks noChangeArrowheads="1"/>
          </p:cNvSpPr>
          <p:nvPr/>
        </p:nvSpPr>
        <p:spPr bwMode="auto">
          <a:xfrm>
            <a:off x="251519" y="1919536"/>
            <a:ext cx="86409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endParaRPr kumimoji="0" lang="ru-RU" alt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51518" y="4725144"/>
            <a:ext cx="8640961" cy="1015663"/>
          </a:xfrm>
          <a:prstGeom prst="rect">
            <a:avLst/>
          </a:prstGeom>
        </p:spPr>
        <p:txBody>
          <a:bodyPr wrap="square">
            <a:spAutoFit/>
          </a:bodyPr>
          <a:lstStyle/>
          <a:p>
            <a:r>
              <a:rPr lang="ru-RU" sz="2000" dirty="0"/>
              <a:t>Процент успеваемости по математике составила 79,2%, что на 9,4% ниже чем в прошлом учебном году, средний тестовый балл – 46. Успеваемость по области составила 82 %, а средний тестовый балл – 47.</a:t>
            </a:r>
          </a:p>
        </p:txBody>
      </p:sp>
      <p:graphicFrame>
        <p:nvGraphicFramePr>
          <p:cNvPr id="4" name="Таблица 3"/>
          <p:cNvGraphicFramePr>
            <a:graphicFrameLocks noGrp="1"/>
          </p:cNvGraphicFramePr>
          <p:nvPr>
            <p:extLst>
              <p:ext uri="{D42A27DB-BD31-4B8C-83A1-F6EECF244321}">
                <p14:modId xmlns:p14="http://schemas.microsoft.com/office/powerpoint/2010/main" val="3211063969"/>
              </p:ext>
            </p:extLst>
          </p:nvPr>
        </p:nvGraphicFramePr>
        <p:xfrm>
          <a:off x="611560" y="1700807"/>
          <a:ext cx="7704856" cy="2808312"/>
        </p:xfrm>
        <a:graphic>
          <a:graphicData uri="http://schemas.openxmlformats.org/drawingml/2006/table">
            <a:tbl>
              <a:tblPr>
                <a:tableStyleId>{5C22544A-7EE6-4342-B048-85BDC9FD1C3A}</a:tableStyleId>
              </a:tblPr>
              <a:tblGrid>
                <a:gridCol w="1544167">
                  <a:extLst>
                    <a:ext uri="{9D8B030D-6E8A-4147-A177-3AD203B41FA5}">
                      <a16:colId xmlns:a16="http://schemas.microsoft.com/office/drawing/2014/main" xmlns="" val="20000"/>
                    </a:ext>
                  </a:extLst>
                </a:gridCol>
                <a:gridCol w="1173211">
                  <a:extLst>
                    <a:ext uri="{9D8B030D-6E8A-4147-A177-3AD203B41FA5}">
                      <a16:colId xmlns:a16="http://schemas.microsoft.com/office/drawing/2014/main" xmlns="" val="20001"/>
                    </a:ext>
                  </a:extLst>
                </a:gridCol>
                <a:gridCol w="1544167">
                  <a:extLst>
                    <a:ext uri="{9D8B030D-6E8A-4147-A177-3AD203B41FA5}">
                      <a16:colId xmlns:a16="http://schemas.microsoft.com/office/drawing/2014/main" xmlns="" val="20002"/>
                    </a:ext>
                  </a:extLst>
                </a:gridCol>
                <a:gridCol w="1277930">
                  <a:extLst>
                    <a:ext uri="{9D8B030D-6E8A-4147-A177-3AD203B41FA5}">
                      <a16:colId xmlns:a16="http://schemas.microsoft.com/office/drawing/2014/main" xmlns="" val="20003"/>
                    </a:ext>
                  </a:extLst>
                </a:gridCol>
                <a:gridCol w="1277930">
                  <a:extLst>
                    <a:ext uri="{9D8B030D-6E8A-4147-A177-3AD203B41FA5}">
                      <a16:colId xmlns:a16="http://schemas.microsoft.com/office/drawing/2014/main" xmlns="" val="20004"/>
                    </a:ext>
                  </a:extLst>
                </a:gridCol>
                <a:gridCol w="887451">
                  <a:extLst>
                    <a:ext uri="{9D8B030D-6E8A-4147-A177-3AD203B41FA5}">
                      <a16:colId xmlns:a16="http://schemas.microsoft.com/office/drawing/2014/main" xmlns="" val="20005"/>
                    </a:ext>
                  </a:extLst>
                </a:gridCol>
              </a:tblGrid>
              <a:tr h="317923">
                <a:tc rowSpan="2">
                  <a:txBody>
                    <a:bodyPr/>
                    <a:lstStyle/>
                    <a:p>
                      <a:pPr>
                        <a:spcAft>
                          <a:spcPts val="0"/>
                        </a:spcAft>
                      </a:pPr>
                      <a:r>
                        <a:rPr lang="ru-RU" sz="1800" b="1" dirty="0">
                          <a:effectLst/>
                        </a:rPr>
                        <a:t>Класс</a:t>
                      </a:r>
                      <a:endParaRPr lang="ru-RU"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800" b="1" dirty="0">
                          <a:effectLst/>
                        </a:rPr>
                        <a:t>Сдавали экзамен</a:t>
                      </a:r>
                      <a:endParaRPr lang="ru-RU"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ru-RU" sz="1800" b="1">
                          <a:effectLst/>
                        </a:rPr>
                        <a:t> </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800" b="1">
                          <a:effectLst/>
                        </a:rPr>
                        <a:t>% усп</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35844">
                <a:tc vMerge="1">
                  <a:txBody>
                    <a:bodyPr/>
                    <a:lstStyle/>
                    <a:p>
                      <a:endParaRPr lang="ru-RU"/>
                    </a:p>
                  </a:txBody>
                  <a:tcPr/>
                </a:tc>
                <a:tc vMerge="1">
                  <a:txBody>
                    <a:bodyPr/>
                    <a:lstStyle/>
                    <a:p>
                      <a:endParaRPr lang="ru-RU"/>
                    </a:p>
                  </a:txBody>
                  <a:tcPr/>
                </a:tc>
                <a:tc>
                  <a:txBody>
                    <a:bodyPr/>
                    <a:lstStyle/>
                    <a:p>
                      <a:pPr algn="ctr">
                        <a:spcAft>
                          <a:spcPts val="0"/>
                        </a:spcAft>
                      </a:pPr>
                      <a:r>
                        <a:rPr lang="ru-RU" sz="1800" b="1" dirty="0">
                          <a:effectLst/>
                        </a:rPr>
                        <a:t>Мин балл (порог)</a:t>
                      </a:r>
                      <a:endParaRPr lang="ru-RU" sz="18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rPr>
                        <a:t>Сред балл по школе</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rPr>
                        <a:t>Сред балл по области</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741818">
                <a:tc>
                  <a:txBody>
                    <a:bodyPr/>
                    <a:lstStyle/>
                    <a:p>
                      <a:pPr algn="ctr">
                        <a:spcAft>
                          <a:spcPts val="0"/>
                        </a:spcAft>
                      </a:pPr>
                      <a:r>
                        <a:rPr lang="ru-RU" sz="1800" b="1">
                          <a:effectLst/>
                        </a:rPr>
                        <a:t>11 а</a:t>
                      </a:r>
                    </a:p>
                    <a:p>
                      <a:pPr algn="ctr">
                        <a:spcAft>
                          <a:spcPts val="0"/>
                        </a:spcAft>
                      </a:pPr>
                      <a:r>
                        <a:rPr lang="ru-RU" sz="1800" b="1">
                          <a:effectLst/>
                        </a:rPr>
                        <a:t> </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dirty="0" smtClean="0">
                          <a:effectLst/>
                          <a:latin typeface="Times New Roman" panose="02020603050405020304" pitchFamily="18" charset="0"/>
                          <a:ea typeface="Times New Roman" panose="02020603050405020304" pitchFamily="18" charset="0"/>
                        </a:rPr>
                        <a:t>23</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dirty="0" smtClean="0">
                          <a:effectLst/>
                          <a:latin typeface="Times New Roman" panose="02020603050405020304" pitchFamily="18" charset="0"/>
                          <a:ea typeface="Times New Roman" panose="02020603050405020304" pitchFamily="18" charset="0"/>
                        </a:rPr>
                        <a:t>54,7</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dirty="0" smtClean="0">
                          <a:effectLst/>
                          <a:latin typeface="Times New Roman" panose="02020603050405020304" pitchFamily="18" charset="0"/>
                          <a:ea typeface="Times New Roman" panose="02020603050405020304" pitchFamily="18" charset="0"/>
                        </a:rPr>
                        <a:t>91,3</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909">
                <a:tc>
                  <a:txBody>
                    <a:bodyPr/>
                    <a:lstStyle/>
                    <a:p>
                      <a:pPr algn="ctr">
                        <a:spcAft>
                          <a:spcPts val="0"/>
                        </a:spcAft>
                      </a:pPr>
                      <a:r>
                        <a:rPr lang="ru-RU" sz="1800" b="1">
                          <a:effectLst/>
                        </a:rPr>
                        <a:t>11б</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dirty="0" smtClean="0">
                          <a:effectLst/>
                          <a:latin typeface="Arial CYR" panose="020B0604020202020204" pitchFamily="34" charset="0"/>
                          <a:ea typeface="Times New Roman" panose="02020603050405020304" pitchFamily="18" charset="0"/>
                        </a:rPr>
                        <a:t>19</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rPr>
                        <a:t>44,5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800" dirty="0" smtClean="0">
                          <a:effectLst/>
                          <a:latin typeface="Arial CYR" panose="020B0604020202020204" pitchFamily="34" charset="0"/>
                          <a:ea typeface="Times New Roman" panose="02020603050405020304" pitchFamily="18" charset="0"/>
                        </a:rPr>
                        <a:t>78,9</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909">
                <a:tc>
                  <a:txBody>
                    <a:bodyPr/>
                    <a:lstStyle/>
                    <a:p>
                      <a:pPr algn="ctr">
                        <a:spcAft>
                          <a:spcPts val="0"/>
                        </a:spcAft>
                      </a:pPr>
                      <a:r>
                        <a:rPr lang="ru-RU" sz="1800" b="1">
                          <a:effectLst/>
                        </a:rPr>
                        <a:t>11в</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dirty="0" smtClean="0">
                          <a:effectLst/>
                          <a:latin typeface="Arial CYR" panose="020B0604020202020204" pitchFamily="34" charset="0"/>
                          <a:ea typeface="Times New Roman" panose="02020603050405020304" pitchFamily="18" charset="0"/>
                        </a:rPr>
                        <a:t>11</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800" dirty="0" smtClean="0">
                          <a:effectLst/>
                          <a:latin typeface="Times New Roman" panose="02020603050405020304" pitchFamily="18" charset="0"/>
                          <a:ea typeface="Times New Roman" panose="02020603050405020304" pitchFamily="18" charset="0"/>
                        </a:rPr>
                        <a:t>54,5</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800" dirty="0" smtClean="0">
                          <a:effectLst/>
                          <a:latin typeface="Arial CYR" panose="020B0604020202020204" pitchFamily="34" charset="0"/>
                          <a:ea typeface="Times New Roman" panose="02020603050405020304" pitchFamily="18" charset="0"/>
                        </a:rPr>
                        <a:t>54,5</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909">
                <a:tc>
                  <a:txBody>
                    <a:bodyPr/>
                    <a:lstStyle/>
                    <a:p>
                      <a:pPr algn="ctr">
                        <a:spcAft>
                          <a:spcPts val="0"/>
                        </a:spcAft>
                      </a:pPr>
                      <a:r>
                        <a:rPr lang="ru-RU" sz="1800" b="1">
                          <a:effectLst/>
                        </a:rPr>
                        <a:t>ИТОГО</a:t>
                      </a:r>
                      <a:endParaRPr lang="ru-RU" sz="18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dirty="0" smtClean="0">
                          <a:effectLst/>
                          <a:latin typeface="Times New Roman" panose="02020603050405020304" pitchFamily="18" charset="0"/>
                          <a:ea typeface="Times New Roman" panose="02020603050405020304" pitchFamily="18" charset="0"/>
                        </a:rPr>
                        <a:t>53</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27</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dirty="0" smtClean="0">
                          <a:solidFill>
                            <a:srgbClr val="FF0000"/>
                          </a:solidFill>
                          <a:effectLst/>
                          <a:latin typeface="Times New Roman" panose="02020603050405020304" pitchFamily="18" charset="0"/>
                          <a:ea typeface="Times New Roman" panose="02020603050405020304" pitchFamily="18" charset="0"/>
                        </a:rPr>
                        <a:t>46</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800" b="1" dirty="0" smtClean="0">
                          <a:effectLst/>
                          <a:latin typeface="Times New Roman" panose="02020603050405020304" pitchFamily="18" charset="0"/>
                          <a:ea typeface="Times New Roman" panose="02020603050405020304" pitchFamily="18" charset="0"/>
                        </a:rPr>
                        <a:t>79,2</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412803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26402" y="260648"/>
            <a:ext cx="864096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bg1"/>
                </a:solidFill>
                <a:effectLst/>
                <a:latin typeface="Arial" pitchFamily="34" charset="0"/>
                <a:ea typeface="Times New Roman" pitchFamily="18" charset="0"/>
                <a:cs typeface="Calibri" pitchFamily="34" charset="0"/>
              </a:rPr>
              <a:t>Выбор предметов для итоговой аттестации</a:t>
            </a:r>
            <a:endParaRPr kumimoji="0" lang="ru-RU" altLang="ru-RU"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bg1"/>
                </a:solidFill>
                <a:effectLst/>
                <a:latin typeface="Arial" pitchFamily="34" charset="0"/>
                <a:ea typeface="Times New Roman" pitchFamily="18" charset="0"/>
                <a:cs typeface="Calibri" pitchFamily="34" charset="0"/>
              </a:rPr>
              <a:t>(в форме ЕГЭ)</a:t>
            </a:r>
            <a:endParaRPr kumimoji="0" lang="ru-RU" altLang="ru-RU"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bg1"/>
                </a:solidFill>
                <a:effectLst/>
                <a:latin typeface="Arial" pitchFamily="34" charset="0"/>
                <a:ea typeface="Times New Roman" pitchFamily="18" charset="0"/>
                <a:cs typeface="Calibri" pitchFamily="34" charset="0"/>
              </a:rPr>
              <a:t> </a:t>
            </a:r>
            <a:endParaRPr kumimoji="0" lang="ru-RU" altLang="ru-RU" sz="2800" b="1" i="0" u="none" strike="noStrike" cap="none" normalizeH="0" baseline="0" dirty="0" smtClean="0">
              <a:ln>
                <a:noFill/>
              </a:ln>
              <a:effectLst/>
              <a:latin typeface="Arial" pitchFamily="34" charset="0"/>
              <a:cs typeface="Arial" pitchFamily="34" charset="0"/>
            </a:endParaRPr>
          </a:p>
        </p:txBody>
      </p:sp>
      <p:sp>
        <p:nvSpPr>
          <p:cNvPr id="4" name="Прямоугольник 3"/>
          <p:cNvSpPr/>
          <p:nvPr/>
        </p:nvSpPr>
        <p:spPr>
          <a:xfrm>
            <a:off x="226402" y="4509120"/>
            <a:ext cx="8640960" cy="923330"/>
          </a:xfrm>
          <a:prstGeom prst="rect">
            <a:avLst/>
          </a:prstGeom>
        </p:spPr>
        <p:txBody>
          <a:bodyPr wrap="square">
            <a:spAutoFit/>
          </a:bodyPr>
          <a:lstStyle/>
          <a:p>
            <a:pPr algn="just"/>
            <a:r>
              <a:rPr lang="ru-RU" dirty="0"/>
              <a:t>Наиболее популярные  предметы по выбору в форме ЕГЭ - обществознание (29 человек – 62%), физика (9 человек – 19%). Наиболее популярными предметами по выбору у 11-х классов в 2020-2021 учебном году были: обществознание, физика</a:t>
            </a:r>
          </a:p>
        </p:txBody>
      </p:sp>
      <p:graphicFrame>
        <p:nvGraphicFramePr>
          <p:cNvPr id="2" name="Таблица 1"/>
          <p:cNvGraphicFramePr>
            <a:graphicFrameLocks noGrp="1"/>
          </p:cNvGraphicFramePr>
          <p:nvPr>
            <p:extLst>
              <p:ext uri="{D42A27DB-BD31-4B8C-83A1-F6EECF244321}">
                <p14:modId xmlns:p14="http://schemas.microsoft.com/office/powerpoint/2010/main" val="2327249600"/>
              </p:ext>
            </p:extLst>
          </p:nvPr>
        </p:nvGraphicFramePr>
        <p:xfrm>
          <a:off x="467544" y="1700808"/>
          <a:ext cx="8399817" cy="2883419"/>
        </p:xfrm>
        <a:graphic>
          <a:graphicData uri="http://schemas.openxmlformats.org/drawingml/2006/table">
            <a:tbl>
              <a:tblPr>
                <a:tableStyleId>{5C22544A-7EE6-4342-B048-85BDC9FD1C3A}</a:tableStyleId>
              </a:tblPr>
              <a:tblGrid>
                <a:gridCol w="766300">
                  <a:extLst>
                    <a:ext uri="{9D8B030D-6E8A-4147-A177-3AD203B41FA5}">
                      <a16:colId xmlns:a16="http://schemas.microsoft.com/office/drawing/2014/main" xmlns="" val="20000"/>
                    </a:ext>
                  </a:extLst>
                </a:gridCol>
                <a:gridCol w="884192">
                  <a:extLst>
                    <a:ext uri="{9D8B030D-6E8A-4147-A177-3AD203B41FA5}">
                      <a16:colId xmlns:a16="http://schemas.microsoft.com/office/drawing/2014/main" xmlns="" val="20001"/>
                    </a:ext>
                  </a:extLst>
                </a:gridCol>
                <a:gridCol w="749925">
                  <a:extLst>
                    <a:ext uri="{9D8B030D-6E8A-4147-A177-3AD203B41FA5}">
                      <a16:colId xmlns:a16="http://schemas.microsoft.com/office/drawing/2014/main" xmlns="" val="20002"/>
                    </a:ext>
                  </a:extLst>
                </a:gridCol>
                <a:gridCol w="749925">
                  <a:extLst>
                    <a:ext uri="{9D8B030D-6E8A-4147-A177-3AD203B41FA5}">
                      <a16:colId xmlns:a16="http://schemas.microsoft.com/office/drawing/2014/main" xmlns="" val="20003"/>
                    </a:ext>
                  </a:extLst>
                </a:gridCol>
                <a:gridCol w="749925">
                  <a:extLst>
                    <a:ext uri="{9D8B030D-6E8A-4147-A177-3AD203B41FA5}">
                      <a16:colId xmlns:a16="http://schemas.microsoft.com/office/drawing/2014/main" xmlns="" val="20004"/>
                    </a:ext>
                  </a:extLst>
                </a:gridCol>
                <a:gridCol w="749925">
                  <a:extLst>
                    <a:ext uri="{9D8B030D-6E8A-4147-A177-3AD203B41FA5}">
                      <a16:colId xmlns:a16="http://schemas.microsoft.com/office/drawing/2014/main" xmlns="" val="20005"/>
                    </a:ext>
                  </a:extLst>
                </a:gridCol>
                <a:gridCol w="749925">
                  <a:extLst>
                    <a:ext uri="{9D8B030D-6E8A-4147-A177-3AD203B41FA5}">
                      <a16:colId xmlns:a16="http://schemas.microsoft.com/office/drawing/2014/main" xmlns="" val="20006"/>
                    </a:ext>
                  </a:extLst>
                </a:gridCol>
                <a:gridCol w="749925">
                  <a:extLst>
                    <a:ext uri="{9D8B030D-6E8A-4147-A177-3AD203B41FA5}">
                      <a16:colId xmlns:a16="http://schemas.microsoft.com/office/drawing/2014/main" xmlns="" val="20007"/>
                    </a:ext>
                  </a:extLst>
                </a:gridCol>
                <a:gridCol w="749925">
                  <a:extLst>
                    <a:ext uri="{9D8B030D-6E8A-4147-A177-3AD203B41FA5}">
                      <a16:colId xmlns:a16="http://schemas.microsoft.com/office/drawing/2014/main" xmlns="" val="20008"/>
                    </a:ext>
                  </a:extLst>
                </a:gridCol>
                <a:gridCol w="749925">
                  <a:extLst>
                    <a:ext uri="{9D8B030D-6E8A-4147-A177-3AD203B41FA5}">
                      <a16:colId xmlns:a16="http://schemas.microsoft.com/office/drawing/2014/main" xmlns="" val="20009"/>
                    </a:ext>
                  </a:extLst>
                </a:gridCol>
                <a:gridCol w="749925">
                  <a:extLst>
                    <a:ext uri="{9D8B030D-6E8A-4147-A177-3AD203B41FA5}">
                      <a16:colId xmlns:a16="http://schemas.microsoft.com/office/drawing/2014/main" xmlns="" val="20010"/>
                    </a:ext>
                  </a:extLst>
                </a:gridCol>
              </a:tblGrid>
              <a:tr h="255543">
                <a:tc rowSpan="2">
                  <a:txBody>
                    <a:bodyPr/>
                    <a:lstStyle/>
                    <a:p>
                      <a:pPr algn="ctr">
                        <a:spcAft>
                          <a:spcPts val="0"/>
                        </a:spcAft>
                      </a:pPr>
                      <a:r>
                        <a:rPr lang="ru-RU" sz="1600" b="1" dirty="0">
                          <a:effectLst/>
                        </a:rPr>
                        <a:t>Класс</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600" b="1" dirty="0">
                          <a:effectLst/>
                        </a:rPr>
                        <a:t>Сдавали</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a:spcAft>
                          <a:spcPts val="0"/>
                        </a:spcAft>
                      </a:pPr>
                      <a:r>
                        <a:rPr lang="ru-RU" sz="1600" b="1">
                          <a:effectLst/>
                        </a:rPr>
                        <a:t>В формате ЕГЭ</a:t>
                      </a:r>
                      <a:endParaRPr lang="ru-RU" sz="1600" b="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007975">
                <a:tc vMerge="1">
                  <a:txBody>
                    <a:bodyPr/>
                    <a:lstStyle/>
                    <a:p>
                      <a:endParaRPr lang="ru-RU"/>
                    </a:p>
                  </a:txBody>
                  <a:tcPr/>
                </a:tc>
                <a:tc vMerge="1">
                  <a:txBody>
                    <a:bodyPr/>
                    <a:lstStyle/>
                    <a:p>
                      <a:endParaRPr lang="ru-RU"/>
                    </a:p>
                  </a:txBody>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англ.</a:t>
                      </a:r>
                    </a:p>
                    <a:p>
                      <a:pPr algn="ctr">
                        <a:spcAft>
                          <a:spcPts val="0"/>
                        </a:spcAft>
                      </a:pPr>
                      <a:r>
                        <a:rPr lang="ru-RU" sz="1600">
                          <a:effectLst/>
                          <a:latin typeface="Times New Roman" panose="02020603050405020304" pitchFamily="18" charset="0"/>
                          <a:ea typeface="Times New Roman" panose="02020603050405020304" pitchFamily="18" charset="0"/>
                        </a:rPr>
                        <a:t> </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географ</a:t>
                      </a:r>
                    </a:p>
                    <a:p>
                      <a:pPr algn="ctr">
                        <a:spcAft>
                          <a:spcPts val="0"/>
                        </a:spcAft>
                      </a:pPr>
                      <a:r>
                        <a:rPr lang="ru-RU" sz="1600">
                          <a:effectLst/>
                          <a:latin typeface="Times New Roman" panose="02020603050405020304" pitchFamily="18" charset="0"/>
                          <a:ea typeface="Times New Roman" panose="02020603050405020304" pitchFamily="18" charset="0"/>
                        </a:rPr>
                        <a:t> </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    биолог</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литерат</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история</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обществоз</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физика</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химия</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a:effectLst/>
                          <a:latin typeface="Times New Roman" panose="02020603050405020304" pitchFamily="18" charset="0"/>
                          <a:ea typeface="Times New Roman" panose="02020603050405020304" pitchFamily="18" charset="0"/>
                        </a:rPr>
                        <a:t>информ</a:t>
                      </a:r>
                    </a:p>
                    <a:p>
                      <a:pPr algn="ctr">
                        <a:spcAft>
                          <a:spcPts val="0"/>
                        </a:spcAft>
                      </a:pPr>
                      <a:r>
                        <a:rPr lang="ru-RU" sz="1600">
                          <a:effectLst/>
                          <a:latin typeface="Times New Roman" panose="02020603050405020304" pitchFamily="18" charset="0"/>
                          <a:ea typeface="Times New Roman" panose="02020603050405020304" pitchFamily="18" charset="0"/>
                        </a:rPr>
                        <a:t> </a:t>
                      </a:r>
                    </a:p>
                  </a:txBody>
                  <a:tcPr marL="68580" marR="6858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5543">
                <a:tc>
                  <a:txBody>
                    <a:bodyPr/>
                    <a:lstStyle/>
                    <a:p>
                      <a:pPr>
                        <a:spcAft>
                          <a:spcPts val="0"/>
                        </a:spcAft>
                      </a:pPr>
                      <a:r>
                        <a:rPr lang="ru-RU" sz="1600" b="1" dirty="0">
                          <a:effectLst/>
                        </a:rPr>
                        <a:t>11 а</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rPr>
                        <a:t>31</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9</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5543">
                <a:tc>
                  <a:txBody>
                    <a:bodyPr/>
                    <a:lstStyle/>
                    <a:p>
                      <a:pPr>
                        <a:spcAft>
                          <a:spcPts val="0"/>
                        </a:spcAft>
                      </a:pPr>
                      <a:r>
                        <a:rPr lang="ru-RU" sz="1600" b="1" dirty="0">
                          <a:effectLst/>
                        </a:rPr>
                        <a:t>11б</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mn-lt"/>
                          <a:ea typeface="+mn-ea"/>
                        </a:rPr>
                        <a:t>30</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6</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55543">
                <a:tc>
                  <a:txBody>
                    <a:bodyPr/>
                    <a:lstStyle/>
                    <a:p>
                      <a:pPr>
                        <a:spcAft>
                          <a:spcPts val="0"/>
                        </a:spcAft>
                      </a:pPr>
                      <a:r>
                        <a:rPr lang="ru-RU" sz="1600" b="1" dirty="0">
                          <a:effectLst/>
                        </a:rPr>
                        <a:t>11в</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mn-lt"/>
                          <a:ea typeface="+mn-ea"/>
                        </a:rPr>
                        <a:t>24</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dirty="0">
                          <a:effectLst/>
                          <a:latin typeface="Times New Roman" panose="02020603050405020304" pitchFamily="18" charset="0"/>
                          <a:ea typeface="Times New Roman" panose="02020603050405020304" pitchFamily="18" charset="0"/>
                        </a:rPr>
                        <a:t>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13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Times New Roman" panose="02020603050405020304" pitchFamily="18" charset="0"/>
                        </a:rPr>
                        <a:t>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55543">
                <a:tc>
                  <a:txBody>
                    <a:bodyPr/>
                    <a:lstStyle/>
                    <a:p>
                      <a:pPr>
                        <a:spcAft>
                          <a:spcPts val="0"/>
                        </a:spcAft>
                      </a:pPr>
                      <a:r>
                        <a:rPr lang="ru-RU" sz="1600" b="1">
                          <a:effectLst/>
                        </a:rPr>
                        <a:t> </a:t>
                      </a:r>
                      <a:endParaRPr lang="ru-RU" sz="16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mn-lt"/>
                          <a:ea typeface="+mn-ea"/>
                        </a:rPr>
                        <a:t>85</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a:effectLst/>
                          <a:latin typeface="Times New Roman" panose="02020603050405020304" pitchFamily="18" charset="0"/>
                          <a:ea typeface="Times New Roman" panose="02020603050405020304" pitchFamily="18" charset="0"/>
                        </a:rPr>
                        <a:t>4</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0</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7</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10</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7</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38</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14</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5</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a:effectLst/>
                          <a:latin typeface="Times New Roman" panose="02020603050405020304" pitchFamily="18" charset="0"/>
                          <a:ea typeface="Times New Roman" panose="02020603050405020304" pitchFamily="18" charset="0"/>
                        </a:rPr>
                        <a:t>29</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22621">
                <a:tc>
                  <a:txBody>
                    <a:bodyPr/>
                    <a:lstStyle/>
                    <a:p>
                      <a:pPr>
                        <a:spcAft>
                          <a:spcPts val="0"/>
                        </a:spcAft>
                      </a:pPr>
                      <a:r>
                        <a:rPr lang="ru-RU" sz="1600" b="1">
                          <a:effectLst/>
                        </a:rPr>
                        <a:t>процент</a:t>
                      </a:r>
                      <a:endParaRPr lang="ru-RU" sz="1600" b="1">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a:effectLst/>
                        </a:rPr>
                        <a:t>100</a:t>
                      </a:r>
                    </a:p>
                    <a:p>
                      <a:pPr algn="ctr">
                        <a:spcAft>
                          <a:spcPts val="0"/>
                        </a:spcAft>
                      </a:pPr>
                      <a:r>
                        <a:rPr lang="ru-RU" sz="1600" b="1" dirty="0">
                          <a:effectLst/>
                        </a:rPr>
                        <a:t> </a:t>
                      </a:r>
                      <a:endParaRPr lang="ru-RU"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600" b="1" dirty="0" smtClean="0">
                          <a:effectLst/>
                          <a:latin typeface="Times New Roman" panose="02020603050405020304" pitchFamily="18" charset="0"/>
                          <a:ea typeface="Times New Roman" panose="02020603050405020304" pitchFamily="18" charset="0"/>
                        </a:rPr>
                        <a:t>4,7%</a:t>
                      </a:r>
                      <a:endParaRPr lang="ru-RU"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0</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8,2</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11,8</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8,2</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44,7</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16,5</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800" b="1">
                          <a:effectLst/>
                          <a:latin typeface="Times New Roman" panose="02020603050405020304" pitchFamily="18" charset="0"/>
                          <a:ea typeface="Times New Roman" panose="02020603050405020304" pitchFamily="18" charset="0"/>
                        </a:rPr>
                        <a:t>5,9</a:t>
                      </a:r>
                      <a:endParaRPr lang="ru-RU"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effectLst/>
                          <a:latin typeface="Times New Roman" panose="02020603050405020304" pitchFamily="18" charset="0"/>
                          <a:ea typeface="Times New Roman" panose="02020603050405020304" pitchFamily="18" charset="0"/>
                        </a:rPr>
                        <a:t>34</a:t>
                      </a:r>
                      <a:endParaRPr lang="ru-RU"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6998165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93874" y="228570"/>
            <a:ext cx="4515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bg1"/>
                </a:solidFill>
                <a:effectLst/>
                <a:latin typeface="Arial" pitchFamily="34" charset="0"/>
                <a:ea typeface="Times New Roman" pitchFamily="18" charset="0"/>
                <a:cs typeface="Calibri" pitchFamily="34" charset="0"/>
              </a:rPr>
              <a:t>Результаты экзаменов по выбору</a:t>
            </a:r>
            <a:endParaRPr kumimoji="0" lang="ru-RU" altLang="ru-RU" sz="28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6769392"/>
              </p:ext>
            </p:extLst>
          </p:nvPr>
        </p:nvGraphicFramePr>
        <p:xfrm>
          <a:off x="395537" y="908719"/>
          <a:ext cx="8208910" cy="4795722"/>
        </p:xfrm>
        <a:graphic>
          <a:graphicData uri="http://schemas.openxmlformats.org/drawingml/2006/table">
            <a:tbl>
              <a:tblPr firstRow="1" firstCol="1" lastRow="1" lastCol="1" bandRow="1" bandCol="1">
                <a:tableStyleId>{5C22544A-7EE6-4342-B048-85BDC9FD1C3A}</a:tableStyleId>
              </a:tblPr>
              <a:tblGrid>
                <a:gridCol w="1628279">
                  <a:extLst>
                    <a:ext uri="{9D8B030D-6E8A-4147-A177-3AD203B41FA5}">
                      <a16:colId xmlns:a16="http://schemas.microsoft.com/office/drawing/2014/main" xmlns="" val="20000"/>
                    </a:ext>
                  </a:extLst>
                </a:gridCol>
                <a:gridCol w="1035119">
                  <a:extLst>
                    <a:ext uri="{9D8B030D-6E8A-4147-A177-3AD203B41FA5}">
                      <a16:colId xmlns:a16="http://schemas.microsoft.com/office/drawing/2014/main" xmlns="" val="20001"/>
                    </a:ext>
                  </a:extLst>
                </a:gridCol>
                <a:gridCol w="1080351">
                  <a:extLst>
                    <a:ext uri="{9D8B030D-6E8A-4147-A177-3AD203B41FA5}">
                      <a16:colId xmlns:a16="http://schemas.microsoft.com/office/drawing/2014/main" xmlns="" val="20002"/>
                    </a:ext>
                  </a:extLst>
                </a:gridCol>
                <a:gridCol w="1080351">
                  <a:extLst>
                    <a:ext uri="{9D8B030D-6E8A-4147-A177-3AD203B41FA5}">
                      <a16:colId xmlns:a16="http://schemas.microsoft.com/office/drawing/2014/main" xmlns="" val="20003"/>
                    </a:ext>
                  </a:extLst>
                </a:gridCol>
                <a:gridCol w="887800">
                  <a:extLst>
                    <a:ext uri="{9D8B030D-6E8A-4147-A177-3AD203B41FA5}">
                      <a16:colId xmlns:a16="http://schemas.microsoft.com/office/drawing/2014/main" xmlns="" val="20004"/>
                    </a:ext>
                  </a:extLst>
                </a:gridCol>
                <a:gridCol w="1116534">
                  <a:extLst>
                    <a:ext uri="{9D8B030D-6E8A-4147-A177-3AD203B41FA5}">
                      <a16:colId xmlns:a16="http://schemas.microsoft.com/office/drawing/2014/main" xmlns="" val="20005"/>
                    </a:ext>
                  </a:extLst>
                </a:gridCol>
                <a:gridCol w="1380476">
                  <a:extLst>
                    <a:ext uri="{9D8B030D-6E8A-4147-A177-3AD203B41FA5}">
                      <a16:colId xmlns:a16="http://schemas.microsoft.com/office/drawing/2014/main" xmlns="" val="20006"/>
                    </a:ext>
                  </a:extLst>
                </a:gridCol>
              </a:tblGrid>
              <a:tr h="862578">
                <a:tc rowSpan="2">
                  <a:txBody>
                    <a:bodyPr/>
                    <a:lstStyle/>
                    <a:p>
                      <a:pPr algn="ctr">
                        <a:spcAft>
                          <a:spcPts val="0"/>
                        </a:spcAft>
                      </a:pPr>
                      <a:r>
                        <a:rPr lang="ru-RU" sz="1800" dirty="0">
                          <a:solidFill>
                            <a:schemeClr val="tx1"/>
                          </a:solidFill>
                          <a:effectLst/>
                        </a:rPr>
                        <a:t>Предмет</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R="13970" algn="ctr">
                        <a:spcAft>
                          <a:spcPts val="0"/>
                        </a:spcAft>
                      </a:pPr>
                      <a:r>
                        <a:rPr lang="ru-RU" sz="1800" dirty="0">
                          <a:solidFill>
                            <a:schemeClr val="tx1"/>
                          </a:solidFill>
                          <a:effectLst/>
                        </a:rPr>
                        <a:t>Сдавали</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ru-RU" sz="1800" dirty="0">
                          <a:solidFill>
                            <a:schemeClr val="tx1"/>
                          </a:solidFill>
                          <a:effectLst/>
                        </a:rPr>
                        <a:t>Перешагнули барьер</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rowSpan="2">
                  <a:txBody>
                    <a:bodyPr/>
                    <a:lstStyle/>
                    <a:p>
                      <a:pPr algn="ctr">
                        <a:spcAft>
                          <a:spcPts val="0"/>
                        </a:spcAft>
                      </a:pPr>
                      <a:r>
                        <a:rPr lang="ru-RU" sz="1800">
                          <a:solidFill>
                            <a:schemeClr val="tx1"/>
                          </a:solidFill>
                          <a:effectLst/>
                        </a:rPr>
                        <a:t>Мин балл</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ru-RU" sz="1800">
                          <a:solidFill>
                            <a:schemeClr val="tx1"/>
                          </a:solidFill>
                          <a:effectLst/>
                        </a:rPr>
                        <a:t>Сред</a:t>
                      </a:r>
                    </a:p>
                    <a:p>
                      <a:pPr algn="ctr">
                        <a:spcAft>
                          <a:spcPts val="0"/>
                        </a:spcAft>
                      </a:pPr>
                      <a:r>
                        <a:rPr lang="ru-RU" sz="1800">
                          <a:solidFill>
                            <a:schemeClr val="tx1"/>
                          </a:solidFill>
                          <a:effectLst/>
                        </a:rPr>
                        <a:t>школа</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ru-RU" sz="1800" dirty="0">
                          <a:solidFill>
                            <a:schemeClr val="tx1"/>
                          </a:solidFill>
                          <a:effectLst/>
                        </a:rPr>
                        <a:t>Сред город</a:t>
                      </a:r>
                    </a:p>
                    <a:p>
                      <a:pPr algn="ctr">
                        <a:spcAft>
                          <a:spcPts val="0"/>
                        </a:spcAft>
                      </a:pPr>
                      <a:r>
                        <a:rPr lang="ru-RU" sz="1800" dirty="0">
                          <a:solidFill>
                            <a:schemeClr val="tx1"/>
                          </a:solidFill>
                          <a:effectLst/>
                        </a:rPr>
                        <a:t> </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17377">
                <a:tc vMerge="1">
                  <a:txBody>
                    <a:bodyPr/>
                    <a:lstStyle/>
                    <a:p>
                      <a:endParaRPr lang="ru-RU"/>
                    </a:p>
                  </a:txBody>
                  <a:tcPr/>
                </a:tc>
                <a:tc vMerge="1">
                  <a:txBody>
                    <a:bodyPr/>
                    <a:lstStyle/>
                    <a:p>
                      <a:endParaRPr lang="ru-RU"/>
                    </a:p>
                  </a:txBody>
                  <a:tcPr/>
                </a:tc>
                <a:tc>
                  <a:txBody>
                    <a:bodyPr/>
                    <a:lstStyle/>
                    <a:p>
                      <a:pPr algn="ctr">
                        <a:spcAft>
                          <a:spcPts val="0"/>
                        </a:spcAft>
                      </a:pPr>
                      <a:r>
                        <a:rPr lang="ru-RU" sz="1800">
                          <a:solidFill>
                            <a:schemeClr val="tx1"/>
                          </a:solidFill>
                          <a:effectLst/>
                        </a:rPr>
                        <a:t>чел</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800" dirty="0">
                          <a:solidFill>
                            <a:schemeClr val="tx1"/>
                          </a:solidFill>
                          <a:effectLst/>
                        </a:rPr>
                        <a:t>%</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1"/>
                  </a:ext>
                </a:extLst>
              </a:tr>
              <a:tr h="801363">
                <a:tc>
                  <a:txBody>
                    <a:bodyPr/>
                    <a:lstStyle/>
                    <a:p>
                      <a:pPr>
                        <a:spcAft>
                          <a:spcPts val="0"/>
                        </a:spcAft>
                      </a:pPr>
                      <a:r>
                        <a:rPr lang="ru-RU" sz="1800">
                          <a:solidFill>
                            <a:schemeClr val="tx1"/>
                          </a:solidFill>
                          <a:effectLst/>
                        </a:rPr>
                        <a:t>Математ (профиль)</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79,2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67121">
                <a:tc>
                  <a:txBody>
                    <a:bodyPr/>
                    <a:lstStyle/>
                    <a:p>
                      <a:pPr>
                        <a:spcAft>
                          <a:spcPts val="0"/>
                        </a:spcAft>
                      </a:pPr>
                      <a:r>
                        <a:rPr lang="ru-RU" sz="1800">
                          <a:solidFill>
                            <a:schemeClr val="tx1"/>
                          </a:solidFill>
                          <a:effectLst/>
                        </a:rPr>
                        <a:t>Информ</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1">
                          <a:solidFill>
                            <a:schemeClr val="tx1"/>
                          </a:solidFill>
                          <a:effectLst/>
                          <a:latin typeface="Times New Roman" panose="02020603050405020304" pitchFamily="18" charset="0"/>
                          <a:ea typeface="Times New Roman" panose="02020603050405020304" pitchFamily="18" charset="0"/>
                        </a:rPr>
                        <a:t>29</a:t>
                      </a:r>
                      <a:endParaRPr lang="ru-RU"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53,29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67121">
                <a:tc>
                  <a:txBody>
                    <a:bodyPr/>
                    <a:lstStyle/>
                    <a:p>
                      <a:pPr>
                        <a:spcAft>
                          <a:spcPts val="0"/>
                        </a:spcAft>
                      </a:pPr>
                      <a:r>
                        <a:rPr lang="ru-RU" sz="1800">
                          <a:solidFill>
                            <a:schemeClr val="tx1"/>
                          </a:solidFill>
                          <a:effectLst/>
                        </a:rPr>
                        <a:t>Биология</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85,7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46,69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34242">
                <a:tc>
                  <a:txBody>
                    <a:bodyPr/>
                    <a:lstStyle/>
                    <a:p>
                      <a:pPr>
                        <a:spcAft>
                          <a:spcPts val="0"/>
                        </a:spcAft>
                      </a:pPr>
                      <a:r>
                        <a:rPr lang="ru-RU" sz="1800">
                          <a:solidFill>
                            <a:schemeClr val="tx1"/>
                          </a:solidFill>
                          <a:effectLst/>
                        </a:rPr>
                        <a:t>Английскязык</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70,75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67121">
                <a:tc>
                  <a:txBody>
                    <a:bodyPr/>
                    <a:lstStyle/>
                    <a:p>
                      <a:pPr>
                        <a:spcAft>
                          <a:spcPts val="0"/>
                        </a:spcAft>
                      </a:pPr>
                      <a:r>
                        <a:rPr lang="ru-RU" sz="1800">
                          <a:solidFill>
                            <a:schemeClr val="tx1"/>
                          </a:solidFill>
                          <a:effectLst/>
                        </a:rPr>
                        <a:t>Обществ</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55,52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67121">
                <a:tc>
                  <a:txBody>
                    <a:bodyPr/>
                    <a:lstStyle/>
                    <a:p>
                      <a:pPr>
                        <a:spcAft>
                          <a:spcPts val="0"/>
                        </a:spcAft>
                      </a:pPr>
                      <a:r>
                        <a:rPr lang="ru-RU" sz="1800">
                          <a:solidFill>
                            <a:schemeClr val="tx1"/>
                          </a:solidFill>
                          <a:effectLst/>
                        </a:rPr>
                        <a:t>Физика</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45,34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67121">
                <a:tc>
                  <a:txBody>
                    <a:bodyPr/>
                    <a:lstStyle/>
                    <a:p>
                      <a:pPr>
                        <a:spcAft>
                          <a:spcPts val="0"/>
                        </a:spcAft>
                      </a:pPr>
                      <a:r>
                        <a:rPr lang="ru-RU" sz="1800">
                          <a:solidFill>
                            <a:schemeClr val="tx1"/>
                          </a:solidFill>
                          <a:effectLst/>
                        </a:rPr>
                        <a:t>История</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51,87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67121">
                <a:tc>
                  <a:txBody>
                    <a:bodyPr/>
                    <a:lstStyle/>
                    <a:p>
                      <a:pPr>
                        <a:spcAft>
                          <a:spcPts val="0"/>
                        </a:spcAft>
                      </a:pPr>
                      <a:r>
                        <a:rPr lang="ru-RU" sz="1800">
                          <a:solidFill>
                            <a:schemeClr val="tx1"/>
                          </a:solidFill>
                          <a:effectLst/>
                        </a:rPr>
                        <a:t>Химия</a:t>
                      </a:r>
                      <a:endParaRPr lang="ru-RU"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47,81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534242">
                <a:tc>
                  <a:txBody>
                    <a:bodyPr/>
                    <a:lstStyle/>
                    <a:p>
                      <a:pPr>
                        <a:spcAft>
                          <a:spcPts val="0"/>
                        </a:spcAft>
                      </a:pPr>
                      <a:r>
                        <a:rPr lang="ru-RU" sz="1800" dirty="0" smtClean="0">
                          <a:solidFill>
                            <a:schemeClr val="tx1"/>
                          </a:solidFill>
                          <a:effectLst/>
                        </a:rPr>
                        <a:t>Литература</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a:solidFill>
                            <a:schemeClr val="tx1"/>
                          </a:solidFill>
                          <a:effectLst/>
                          <a:latin typeface="Times New Roman" panose="02020603050405020304" pitchFamily="18" charset="0"/>
                          <a:ea typeface="Times New Roman" panose="02020603050405020304" pitchFamily="18" charset="0"/>
                        </a:rPr>
                        <a:t>44,9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latin typeface="Times New Roman" panose="02020603050405020304" pitchFamily="18" charset="0"/>
                          <a:ea typeface="Times New Roman" panose="02020603050405020304" pitchFamily="18" charset="0"/>
                        </a:rPr>
                        <a:t>52,16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3" name="Прямоугольник 2"/>
          <p:cNvSpPr/>
          <p:nvPr/>
        </p:nvSpPr>
        <p:spPr>
          <a:xfrm>
            <a:off x="467544" y="5676181"/>
            <a:ext cx="8208912" cy="923330"/>
          </a:xfrm>
          <a:prstGeom prst="rect">
            <a:avLst/>
          </a:prstGeom>
        </p:spPr>
        <p:txBody>
          <a:bodyPr wrap="square">
            <a:spAutoFit/>
          </a:bodyPr>
          <a:lstStyle/>
          <a:p>
            <a:pPr algn="just">
              <a:spcAft>
                <a:spcPts val="0"/>
              </a:spcAft>
            </a:pPr>
            <a:r>
              <a:rPr lang="ru-RU" dirty="0"/>
              <a:t>Не набрали минимальное количество баллов по следующим предметам: математика (профиль), информатика, биология, обществознание, химия, литература.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5715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700808"/>
            <a:ext cx="8712968" cy="4896544"/>
          </a:xfrm>
        </p:spPr>
        <p:txBody>
          <a:bodyPr>
            <a:normAutofit fontScale="92500" lnSpcReduction="20000"/>
          </a:bodyPr>
          <a:lstStyle/>
          <a:p>
            <a:pPr marL="0" indent="0">
              <a:buNone/>
            </a:pPr>
            <a:r>
              <a:rPr lang="ru-RU" b="1" dirty="0" smtClean="0"/>
              <a:t>Обеспечение </a:t>
            </a:r>
            <a:r>
              <a:rPr lang="ru-RU" b="1" dirty="0"/>
              <a:t>открытости и доступности информации об образовательном учреждении.  </a:t>
            </a:r>
          </a:p>
          <a:p>
            <a:r>
              <a:rPr lang="ru-RU" dirty="0"/>
              <a:t>Открытость  МБОУ г. Иркутска СОШ №80  как образовательной организации привлекает родительскую общественность, позволяет получить исчерпывающую информацию о функционировании Школы. На это направлен комплекс мероприятий:</a:t>
            </a:r>
          </a:p>
          <a:p>
            <a:r>
              <a:rPr lang="ru-RU" dirty="0"/>
              <a:t>•	регулярное обновление информации на сайте Школы, адрес сайта http://</a:t>
            </a:r>
            <a:r>
              <a:rPr lang="ru-RU" dirty="0" smtClean="0"/>
              <a:t>school80.irk.ru</a:t>
            </a:r>
            <a:r>
              <a:rPr lang="ru-RU" dirty="0"/>
              <a:t>/</a:t>
            </a:r>
          </a:p>
          <a:p>
            <a:r>
              <a:rPr lang="ru-RU" dirty="0"/>
              <a:t>•	ежегодные Публичные доклады, опубликованные на сайте Школы;</a:t>
            </a:r>
          </a:p>
          <a:p>
            <a:r>
              <a:rPr lang="ru-RU" dirty="0"/>
              <a:t>•	Дни открытых дверей; в том числе проводимые на базе МБОУ г. Иркутска СОШ №80  для ДОУ Свердловского округа г. Иркутска;</a:t>
            </a:r>
          </a:p>
          <a:p>
            <a:r>
              <a:rPr lang="ru-RU" dirty="0"/>
              <a:t>•	соревнования по робототехнике;</a:t>
            </a:r>
          </a:p>
          <a:p>
            <a:r>
              <a:rPr lang="ru-RU" dirty="0"/>
              <a:t>•	работа учащихся и родителей по экологии;</a:t>
            </a:r>
          </a:p>
          <a:p>
            <a:r>
              <a:rPr lang="ru-RU" dirty="0"/>
              <a:t>•	</a:t>
            </a:r>
            <a:r>
              <a:rPr lang="ru-RU" dirty="0" smtClean="0"/>
              <a:t>летняя </a:t>
            </a:r>
            <a:r>
              <a:rPr lang="ru-RU" dirty="0"/>
              <a:t>оздоровительная площадка «Изумрудный остров». </a:t>
            </a:r>
          </a:p>
        </p:txBody>
      </p:sp>
      <p:sp>
        <p:nvSpPr>
          <p:cNvPr id="3" name="Заголовок 2"/>
          <p:cNvSpPr>
            <a:spLocks noGrp="1"/>
          </p:cNvSpPr>
          <p:nvPr>
            <p:ph type="title"/>
          </p:nvPr>
        </p:nvSpPr>
        <p:spPr/>
        <p:txBody>
          <a:bodyPr>
            <a:normAutofit fontScale="90000"/>
          </a:bodyPr>
          <a:lstStyle/>
          <a:p>
            <a:r>
              <a:rPr lang="ru-RU" dirty="0" smtClean="0"/>
              <a:t>Качество организации учебного процесса</a:t>
            </a:r>
            <a:endParaRPr lang="ru-RU" dirty="0"/>
          </a:p>
        </p:txBody>
      </p:sp>
    </p:spTree>
    <p:extLst>
      <p:ext uri="{BB962C8B-B14F-4D97-AF65-F5344CB8AC3E}">
        <p14:creationId xmlns:p14="http://schemas.microsoft.com/office/powerpoint/2010/main" val="3809010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484784"/>
            <a:ext cx="8496944" cy="4641379"/>
          </a:xfrm>
        </p:spPr>
        <p:txBody>
          <a:bodyPr>
            <a:normAutofit fontScale="55000" lnSpcReduction="20000"/>
          </a:bodyPr>
          <a:lstStyle/>
          <a:p>
            <a:pPr algn="just">
              <a:spcAft>
                <a:spcPts val="0"/>
              </a:spcAft>
            </a:pPr>
            <a:r>
              <a:rPr lang="ru-RU" b="1" dirty="0">
                <a:latin typeface="Times New Roman" panose="02020603050405020304" pitchFamily="18" charset="0"/>
                <a:ea typeface="Times New Roman" panose="02020603050405020304" pitchFamily="18" charset="0"/>
              </a:rPr>
              <a:t>Педагоги приняли участие в 5 НПК городского, регионального и международного уровня:</a:t>
            </a:r>
            <a:endParaRPr lang="ru-RU" sz="2000" b="1" dirty="0">
              <a:latin typeface="Times New Roman" panose="02020603050405020304" pitchFamily="18" charset="0"/>
              <a:ea typeface="Times New Roman" panose="02020603050405020304" pitchFamily="18" charset="0"/>
            </a:endParaRPr>
          </a:p>
          <a:p>
            <a:pPr marL="0" indent="0" algn="just">
              <a:spcAft>
                <a:spcPts val="0"/>
              </a:spcAft>
              <a:buNone/>
            </a:pPr>
            <a:r>
              <a:rPr lang="ru-RU" b="1" dirty="0">
                <a:latin typeface="Times New Roman" panose="02020603050405020304" pitchFamily="18" charset="0"/>
                <a:ea typeface="Times New Roman" panose="02020603050405020304" pitchFamily="18" charset="0"/>
              </a:rPr>
              <a:t> </a:t>
            </a:r>
            <a:endParaRPr lang="ru-RU" sz="2000" b="1" dirty="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ru-RU" sz="2900" dirty="0">
                <a:latin typeface="Times New Roman" panose="02020603050405020304" pitchFamily="18" charset="0"/>
                <a:ea typeface="Calibri" panose="020F0502020204030204" pitchFamily="34" charset="0"/>
              </a:rPr>
              <a:t>Доклад по теме «Развитие ключевых компетенций «4К» обучающихся посредством создания и применения </a:t>
            </a:r>
            <a:r>
              <a:rPr lang="en-US" sz="2900" dirty="0">
                <a:latin typeface="Times New Roman" panose="02020603050405020304" pitchFamily="18" charset="0"/>
                <a:ea typeface="Calibri" panose="020F0502020204030204" pitchFamily="34" charset="0"/>
              </a:rPr>
              <a:t>gif</a:t>
            </a:r>
            <a:r>
              <a:rPr lang="ru-RU" sz="2900" dirty="0">
                <a:latin typeface="Times New Roman" panose="02020603050405020304" pitchFamily="18" charset="0"/>
                <a:ea typeface="Calibri" panose="020F0502020204030204" pitchFamily="34" charset="0"/>
              </a:rPr>
              <a:t>- видео и </a:t>
            </a:r>
            <a:r>
              <a:rPr lang="en-US" sz="2900" dirty="0">
                <a:latin typeface="Times New Roman" panose="02020603050405020304" pitchFamily="18" charset="0"/>
                <a:ea typeface="Calibri" panose="020F0502020204030204" pitchFamily="34" charset="0"/>
              </a:rPr>
              <a:t>doodle</a:t>
            </a:r>
            <a:r>
              <a:rPr lang="ru-RU" sz="2900" dirty="0">
                <a:latin typeface="Times New Roman" panose="02020603050405020304" pitchFamily="18" charset="0"/>
                <a:ea typeface="Calibri" panose="020F0502020204030204" pitchFamily="34" charset="0"/>
              </a:rPr>
              <a:t>-видео на уроках английского языка в рамках межрегиональной НПК учителей иностранных языков «Компетенции 21 века: Новая реальность в образовании», </a:t>
            </a:r>
            <a:r>
              <a:rPr lang="ru-RU" sz="2900" dirty="0" smtClean="0">
                <a:latin typeface="Times New Roman" panose="02020603050405020304" pitchFamily="18" charset="0"/>
                <a:ea typeface="Calibri" panose="020F0502020204030204" pitchFamily="34" charset="0"/>
              </a:rPr>
              <a:t>учитель </a:t>
            </a:r>
            <a:r>
              <a:rPr lang="ru-RU" sz="2900" dirty="0">
                <a:latin typeface="Times New Roman" panose="02020603050405020304" pitchFamily="18" charset="0"/>
                <a:ea typeface="Calibri" panose="020F0502020204030204" pitchFamily="34" charset="0"/>
              </a:rPr>
              <a:t>английского языка Вотякова Н.М</a:t>
            </a:r>
            <a:r>
              <a:rPr lang="ru-RU" sz="2900" dirty="0" smtClean="0">
                <a:latin typeface="Times New Roman" panose="02020603050405020304" pitchFamily="18" charset="0"/>
                <a:ea typeface="Calibri" panose="020F0502020204030204" pitchFamily="34" charset="0"/>
              </a:rPr>
              <a:t>.;</a:t>
            </a:r>
          </a:p>
          <a:p>
            <a:pPr marL="342900" lvl="0" indent="-342900" algn="just">
              <a:buFont typeface="Symbol" panose="05050102010706020507" pitchFamily="18" charset="2"/>
              <a:buChar char=""/>
            </a:pPr>
            <a:endParaRPr lang="ru-RU" sz="2900" dirty="0" smtClean="0">
              <a:latin typeface="Times New Roman" panose="02020603050405020304" pitchFamily="18" charset="0"/>
              <a:ea typeface="Calibri" panose="020F0502020204030204" pitchFamily="34" charset="0"/>
            </a:endParaRPr>
          </a:p>
          <a:p>
            <a:pPr marL="342900" lvl="0" indent="-342900" algn="just">
              <a:buFont typeface="Symbol" panose="05050102010706020507" pitchFamily="18" charset="2"/>
              <a:buChar char=""/>
            </a:pPr>
            <a:r>
              <a:rPr lang="ru-RU" sz="2900" dirty="0">
                <a:latin typeface="Times New Roman" panose="02020603050405020304" pitchFamily="18" charset="0"/>
                <a:ea typeface="Calibri" panose="020F0502020204030204" pitchFamily="34" charset="0"/>
              </a:rPr>
              <a:t>Доклад по теме «Опыт работы школьной библиотеки по продвижению творчества Марка Сергеева» в рамках областной НПК «Четвертые </a:t>
            </a:r>
            <a:r>
              <a:rPr lang="ru-RU" sz="2900" dirty="0" err="1">
                <a:latin typeface="Times New Roman" panose="02020603050405020304" pitchFamily="18" charset="0"/>
                <a:ea typeface="Calibri" panose="020F0502020204030204" pitchFamily="34" charset="0"/>
              </a:rPr>
              <a:t>Сергеевские</a:t>
            </a:r>
            <a:r>
              <a:rPr lang="ru-RU" sz="2900" dirty="0">
                <a:latin typeface="Times New Roman" panose="02020603050405020304" pitchFamily="18" charset="0"/>
                <a:ea typeface="Calibri" panose="020F0502020204030204" pitchFamily="34" charset="0"/>
              </a:rPr>
              <a:t> чтения», заведующая библиотекой Вострикова Н.Р., педагог доп. образования Голубева И.О</a:t>
            </a:r>
            <a:r>
              <a:rPr lang="ru-RU" sz="2900" dirty="0" smtClean="0">
                <a:latin typeface="Times New Roman" panose="02020603050405020304" pitchFamily="18" charset="0"/>
                <a:ea typeface="Calibri" panose="020F0502020204030204" pitchFamily="34" charset="0"/>
              </a:rPr>
              <a:t>.;</a:t>
            </a:r>
          </a:p>
          <a:p>
            <a:pPr marL="342900" lvl="0" indent="-342900" algn="just">
              <a:buFont typeface="Symbol" panose="05050102010706020507" pitchFamily="18" charset="2"/>
              <a:buChar char=""/>
            </a:pPr>
            <a:endParaRPr lang="ru-RU" sz="2900" dirty="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ru-RU" sz="2900" dirty="0">
                <a:latin typeface="Times New Roman" panose="02020603050405020304" pitchFamily="18" charset="0"/>
                <a:ea typeface="Calibri" panose="020F0502020204030204" pitchFamily="34" charset="0"/>
              </a:rPr>
              <a:t>Доклад по теме «Природа-бесценный дар, один на всех», учитель биологии Черниговская Л.И</a:t>
            </a:r>
            <a:r>
              <a:rPr lang="ru-RU" sz="2900" dirty="0" smtClean="0">
                <a:latin typeface="Times New Roman" panose="02020603050405020304" pitchFamily="18" charset="0"/>
                <a:ea typeface="Calibri" panose="020F0502020204030204" pitchFamily="34" charset="0"/>
              </a:rPr>
              <a:t>.;</a:t>
            </a:r>
          </a:p>
          <a:p>
            <a:pPr marL="342900" lvl="0" indent="-342900" algn="just">
              <a:buFont typeface="Symbol" panose="05050102010706020507" pitchFamily="18" charset="2"/>
              <a:buChar char=""/>
            </a:pPr>
            <a:endParaRPr lang="ru-RU" sz="2900" dirty="0" smtClean="0">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ru-RU" sz="2900" dirty="0">
                <a:latin typeface="Times New Roman" panose="02020603050405020304" pitchFamily="18" charset="0"/>
                <a:ea typeface="Calibri" panose="020F0502020204030204" pitchFamily="34" charset="0"/>
              </a:rPr>
              <a:t>Доклад по теме «Смысловое восприятие речи в парадигме текстовой деятельности»</a:t>
            </a:r>
            <a:r>
              <a:rPr lang="ru-RU" sz="2900" dirty="0">
                <a:latin typeface="Times New Roman" panose="02020603050405020304" pitchFamily="18" charset="0"/>
                <a:ea typeface="Times New Roman" panose="02020603050405020304" pitchFamily="18" charset="0"/>
              </a:rPr>
              <a:t> на XX Международном симпозиуме по психолингвистике и теории коммуникации. Филологический факультет МГУ РУДН-Российский университет дружбы народов, учитель английского языка Карих Т.В.</a:t>
            </a:r>
          </a:p>
          <a:p>
            <a:pPr marL="342900" lvl="0" indent="-342900" algn="just">
              <a:buFont typeface="Symbol" panose="05050102010706020507" pitchFamily="18" charset="2"/>
              <a:buChar char=""/>
            </a:pPr>
            <a:endParaRPr lang="ru-RU" sz="2900" dirty="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endParaRPr lang="ru-RU" sz="1900" dirty="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endParaRPr lang="ru-RU" dirty="0" smtClean="0"/>
          </a:p>
          <a:p>
            <a:pPr marL="342900" lvl="0" indent="-342900" algn="just">
              <a:buFont typeface="Symbol" panose="05050102010706020507" pitchFamily="18" charset="2"/>
              <a:buChar char=""/>
            </a:pPr>
            <a:endParaRPr lang="ru-RU" dirty="0"/>
          </a:p>
          <a:p>
            <a:pPr marL="342900" lvl="0" indent="-342900" algn="just">
              <a:buFont typeface="Symbol" panose="05050102010706020507" pitchFamily="18" charset="2"/>
              <a:buChar char=""/>
            </a:pPr>
            <a:endParaRPr lang="ru-RU" dirty="0" smtClean="0"/>
          </a:p>
        </p:txBody>
      </p:sp>
      <p:sp>
        <p:nvSpPr>
          <p:cNvPr id="3" name="Заголовок 2"/>
          <p:cNvSpPr>
            <a:spLocks noGrp="1"/>
          </p:cNvSpPr>
          <p:nvPr>
            <p:ph type="title"/>
          </p:nvPr>
        </p:nvSpPr>
        <p:spPr/>
        <p:txBody>
          <a:bodyPr>
            <a:noAutofit/>
          </a:bodyPr>
          <a:lstStyle/>
          <a:p>
            <a:r>
              <a:rPr lang="ru-RU" sz="2800" dirty="0"/>
              <a:t>Публикации и </a:t>
            </a:r>
            <a:r>
              <a:rPr lang="ru-RU" sz="2800" dirty="0" smtClean="0"/>
              <a:t>участие в научно-практических конференциях в 2020 - 2021 </a:t>
            </a:r>
            <a:r>
              <a:rPr lang="ru-RU" sz="2800" dirty="0"/>
              <a:t>учебном  году: </a:t>
            </a:r>
          </a:p>
        </p:txBody>
      </p:sp>
    </p:spTree>
    <p:extLst>
      <p:ext uri="{BB962C8B-B14F-4D97-AF65-F5344CB8AC3E}">
        <p14:creationId xmlns:p14="http://schemas.microsoft.com/office/powerpoint/2010/main" val="526083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84784"/>
            <a:ext cx="7408333" cy="4641379"/>
          </a:xfrm>
        </p:spPr>
        <p:txBody>
          <a:bodyPr>
            <a:normAutofit fontScale="70000" lnSpcReduction="20000"/>
          </a:bodyPr>
          <a:lstStyle/>
          <a:p>
            <a:pPr>
              <a:spcBef>
                <a:spcPts val="1200"/>
              </a:spcBef>
              <a:spcAft>
                <a:spcPts val="300"/>
              </a:spcAft>
            </a:pPr>
            <a:r>
              <a:rPr lang="ru-RU" dirty="0">
                <a:latin typeface="Times New Roman" panose="02020603050405020304" pitchFamily="18" charset="0"/>
                <a:ea typeface="Calibri" panose="020F0502020204030204" pitchFamily="34" charset="0"/>
              </a:rPr>
              <a:t>Учителя транслировали свой опыт в следующих мероприятиях:</a:t>
            </a:r>
            <a:endParaRPr lang="ru-RU" b="1" dirty="0">
              <a:latin typeface="Times New Roman" panose="02020603050405020304" pitchFamily="18" charset="0"/>
            </a:endParaRPr>
          </a:p>
          <a:p>
            <a:pPr marL="342900" lvl="0" indent="-342900">
              <a:buFont typeface="Symbol" panose="05050102010706020507" pitchFamily="18" charset="2"/>
              <a:buChar char=""/>
            </a:pPr>
            <a:r>
              <a:rPr lang="ru-RU" dirty="0">
                <a:latin typeface="Times New Roman" panose="02020603050405020304" pitchFamily="18" charset="0"/>
                <a:ea typeface="Calibri" panose="020F0502020204030204" pitchFamily="34" charset="0"/>
              </a:rPr>
              <a:t>проведены теоретические семинары по направлению ФГ в рамках работы проблемно-творческой группы </a:t>
            </a:r>
            <a:r>
              <a:rPr lang="ru-RU" kern="150" dirty="0">
                <a:latin typeface="Times New Roman" panose="02020603050405020304" pitchFamily="18" charset="0"/>
                <a:ea typeface="Andale Sans UI"/>
              </a:rPr>
              <a:t>«Формирование и оценка функциональной грамотности обучающихся МБОУ г. Иркутска СОШ №80»;</a:t>
            </a:r>
            <a:endParaRPr lang="ru-RU"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dirty="0">
                <a:latin typeface="Times New Roman" panose="02020603050405020304" pitchFamily="18" charset="0"/>
                <a:ea typeface="TimesNewRomanPSMT"/>
              </a:rPr>
              <a:t>проведен практический школьный семинар-практикум</a:t>
            </a:r>
            <a:r>
              <a:rPr lang="ru-RU" dirty="0">
                <a:latin typeface="Times New Roman" panose="02020603050405020304" pitchFamily="18" charset="0"/>
                <a:ea typeface="Times New Roman" panose="02020603050405020304" pitchFamily="18" charset="0"/>
              </a:rPr>
              <a:t> по теме «Основные подходы к оценке функциональной грамотности». Организация работы в группах, февраль 2022;</a:t>
            </a:r>
            <a:endParaRPr lang="ru-RU"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проведен муниципальный семинар–методическая мастерская по теме «Интеграция математической грамотности в предметы гуманитарного и естественнонаучного циклов через урочную и внеурочную деятельность» совместно с МБОУ г. Иркутска СОШ №11 и МБОУ г. Иркутска СОШ №27, май 2022;</a:t>
            </a:r>
            <a:endParaRPr lang="ru-RU" sz="2000"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dirty="0">
                <a:latin typeface="Times New Roman" panose="02020603050405020304" pitchFamily="18" charset="0"/>
                <a:ea typeface="Times New Roman" panose="02020603050405020304" pitchFamily="18" charset="0"/>
              </a:rPr>
              <a:t>проведен Региональный семинар по теме «Фестиваль педагогических идей для учителей начальной школы», март 2022 г</a:t>
            </a:r>
            <a:r>
              <a:rPr lang="ru-RU" dirty="0" smtClean="0">
                <a:latin typeface="Times New Roman" panose="02020603050405020304" pitchFamily="18" charset="0"/>
                <a:ea typeface="Times New Roman" panose="02020603050405020304" pitchFamily="18" charset="0"/>
              </a:rPr>
              <a:t>.</a:t>
            </a:r>
          </a:p>
          <a:p>
            <a:pPr marL="342900" lvl="0" indent="-342900">
              <a:buFont typeface="Symbol" panose="05050102010706020507" pitchFamily="18" charset="2"/>
              <a:buChar char=""/>
            </a:pPr>
            <a:endParaRPr lang="ru-RU" sz="2000" dirty="0">
              <a:latin typeface="Times New Roman" panose="02020603050405020304" pitchFamily="18" charset="0"/>
              <a:ea typeface="Times New Roman" panose="02020603050405020304" pitchFamily="18" charset="0"/>
            </a:endParaRPr>
          </a:p>
          <a:p>
            <a:pPr marL="457200">
              <a:spcAft>
                <a:spcPts val="0"/>
              </a:spcAft>
            </a:pPr>
            <a:endParaRPr lang="ru-RU" dirty="0" smtClean="0">
              <a:latin typeface="Times New Roman" panose="02020603050405020304" pitchFamily="18" charset="0"/>
              <a:ea typeface="Times New Roman" panose="02020603050405020304" pitchFamily="18" charset="0"/>
            </a:endParaRPr>
          </a:p>
          <a:p>
            <a:pPr marL="182880" indent="0">
              <a:spcAft>
                <a:spcPts val="0"/>
              </a:spcAft>
              <a:buNone/>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Таким </a:t>
            </a:r>
            <a:r>
              <a:rPr lang="ru-RU" dirty="0">
                <a:latin typeface="Times New Roman" panose="02020603050405020304" pitchFamily="18" charset="0"/>
                <a:ea typeface="Times New Roman" panose="02020603050405020304" pitchFamily="18" charset="0"/>
              </a:rPr>
              <a:t>образом свой опыт транслировали по разным направлениям методической работы за 2021-2022 учебный год в очном режиме </a:t>
            </a:r>
            <a:r>
              <a:rPr lang="ru-RU" dirty="0" smtClean="0">
                <a:latin typeface="Times New Roman" panose="02020603050405020304" pitchFamily="18" charset="0"/>
                <a:ea typeface="Times New Roman" panose="02020603050405020304" pitchFamily="18" charset="0"/>
              </a:rPr>
              <a:t>36 педагогических работников.</a:t>
            </a:r>
            <a:endParaRPr lang="ru-RU" sz="2000" dirty="0">
              <a:latin typeface="Times New Roman" panose="02020603050405020304" pitchFamily="18" charset="0"/>
              <a:ea typeface="Times New Roman" panose="02020603050405020304" pitchFamily="18" charset="0"/>
            </a:endParaRPr>
          </a:p>
          <a:p>
            <a:endParaRPr lang="ru-RU" dirty="0"/>
          </a:p>
        </p:txBody>
      </p:sp>
      <p:sp>
        <p:nvSpPr>
          <p:cNvPr id="3" name="Заголовок 2"/>
          <p:cNvSpPr>
            <a:spLocks noGrp="1"/>
          </p:cNvSpPr>
          <p:nvPr>
            <p:ph type="title"/>
          </p:nvPr>
        </p:nvSpPr>
        <p:spPr>
          <a:xfrm>
            <a:off x="457200" y="1412776"/>
            <a:ext cx="8229600" cy="178280"/>
          </a:xfrm>
        </p:spPr>
        <p:txBody>
          <a:bodyPr>
            <a:normAutofit fontScale="90000"/>
          </a:bodyPr>
          <a:lstStyle/>
          <a:p>
            <a:pPr>
              <a:spcAft>
                <a:spcPts val="0"/>
              </a:spcAft>
            </a:pPr>
            <a:r>
              <a:rPr lang="ru-RU" sz="2200" b="1" dirty="0">
                <a:latin typeface="Times New Roman" panose="02020603050405020304" pitchFamily="18" charset="0"/>
                <a:ea typeface="Times New Roman" panose="02020603050405020304" pitchFamily="18" charset="0"/>
              </a:rPr>
              <a:t>Работа по повышению уровня профессиональной компетенции в рамках школы и города</a:t>
            </a:r>
            <a:r>
              <a:rPr lang="ru-RU" sz="2200" dirty="0">
                <a:latin typeface="Times New Roman" panose="02020603050405020304" pitchFamily="18" charset="0"/>
                <a:ea typeface="Times New Roman" panose="02020603050405020304" pitchFamily="18" charset="0"/>
              </a:rPr>
              <a:t/>
            </a:r>
            <a:br>
              <a:rPr lang="ru-RU" sz="2200" dirty="0">
                <a:latin typeface="Times New Roman" panose="02020603050405020304" pitchFamily="18" charset="0"/>
                <a:ea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rPr>
              <a:t> </a:t>
            </a:r>
            <a:r>
              <a:rPr lang="ru-RU" sz="4000" dirty="0">
                <a:latin typeface="Times New Roman" panose="02020603050405020304" pitchFamily="18" charset="0"/>
                <a:ea typeface="Times New Roman" panose="02020603050405020304" pitchFamily="18" charset="0"/>
              </a:rPr>
              <a:t/>
            </a:r>
            <a:br>
              <a:rPr lang="ru-RU" sz="4000" dirty="0">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1894052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709811885"/>
              </p:ext>
            </p:extLst>
          </p:nvPr>
        </p:nvGraphicFramePr>
        <p:xfrm>
          <a:off x="831566" y="2132856"/>
          <a:ext cx="7408862" cy="2848840"/>
        </p:xfrm>
        <a:graphic>
          <a:graphicData uri="http://schemas.openxmlformats.org/drawingml/2006/table">
            <a:tbl>
              <a:tblPr firstRow="1" firstCol="1" bandRow="1"/>
              <a:tblGrid>
                <a:gridCol w="4964570">
                  <a:extLst>
                    <a:ext uri="{9D8B030D-6E8A-4147-A177-3AD203B41FA5}">
                      <a16:colId xmlns:a16="http://schemas.microsoft.com/office/drawing/2014/main" xmlns="" val="20000"/>
                    </a:ext>
                  </a:extLst>
                </a:gridCol>
                <a:gridCol w="2444292">
                  <a:extLst>
                    <a:ext uri="{9D8B030D-6E8A-4147-A177-3AD203B41FA5}">
                      <a16:colId xmlns:a16="http://schemas.microsoft.com/office/drawing/2014/main" xmlns="" val="20001"/>
                    </a:ext>
                  </a:extLst>
                </a:gridCol>
              </a:tblGrid>
              <a:tr h="0">
                <a:tc>
                  <a:txBody>
                    <a:bodyPr/>
                    <a:lstStyle/>
                    <a:p>
                      <a:pPr algn="just">
                        <a:lnSpc>
                          <a:spcPct val="115000"/>
                        </a:lnSpc>
                        <a:spcAft>
                          <a:spcPts val="0"/>
                        </a:spcAft>
                      </a:pPr>
                      <a:r>
                        <a:rPr lang="ru-RU" sz="3200" dirty="0">
                          <a:solidFill>
                            <a:srgbClr val="000000"/>
                          </a:solidFill>
                          <a:effectLst/>
                          <a:latin typeface="Times New Roman"/>
                          <a:ea typeface="Calibri"/>
                          <a:cs typeface="Calibri"/>
                        </a:rPr>
                        <a:t>Уровень воспитанности</a:t>
                      </a:r>
                      <a:endParaRPr lang="ru-RU" sz="2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dirty="0">
                          <a:solidFill>
                            <a:srgbClr val="000000"/>
                          </a:solidFill>
                          <a:effectLst/>
                          <a:latin typeface="Times New Roman"/>
                          <a:ea typeface="Calibri"/>
                          <a:cs typeface="Calibri"/>
                        </a:rPr>
                        <a:t> </a:t>
                      </a:r>
                      <a:r>
                        <a:rPr lang="ru-RU" sz="3200" dirty="0" smtClean="0">
                          <a:solidFill>
                            <a:srgbClr val="000000"/>
                          </a:solidFill>
                          <a:effectLst/>
                          <a:latin typeface="Times New Roman"/>
                          <a:ea typeface="Calibri"/>
                          <a:cs typeface="Calibri"/>
                        </a:rPr>
                        <a:t>%</a:t>
                      </a:r>
                      <a:endParaRPr lang="ru-RU" sz="2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ru-RU" sz="3200" dirty="0">
                          <a:solidFill>
                            <a:srgbClr val="000000"/>
                          </a:solidFill>
                          <a:effectLst/>
                          <a:latin typeface="Times New Roman"/>
                          <a:ea typeface="Calibri"/>
                          <a:cs typeface="Calibri"/>
                        </a:rPr>
                        <a:t>высокий</a:t>
                      </a:r>
                      <a:endParaRPr lang="ru-RU" sz="2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dirty="0" smtClean="0">
                          <a:solidFill>
                            <a:srgbClr val="000000"/>
                          </a:solidFill>
                          <a:effectLst/>
                          <a:latin typeface="Times New Roman" panose="02020603050405020304" pitchFamily="18" charset="0"/>
                          <a:ea typeface="Calibri"/>
                          <a:cs typeface="Times New Roman" panose="02020603050405020304" pitchFamily="18" charset="0"/>
                        </a:rPr>
                        <a:t> 37</a:t>
                      </a:r>
                      <a:endParaRPr lang="ru-RU" sz="3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5512">
                <a:tc>
                  <a:txBody>
                    <a:bodyPr/>
                    <a:lstStyle/>
                    <a:p>
                      <a:pPr algn="just">
                        <a:lnSpc>
                          <a:spcPct val="115000"/>
                        </a:lnSpc>
                        <a:spcAft>
                          <a:spcPts val="0"/>
                        </a:spcAft>
                      </a:pPr>
                      <a:r>
                        <a:rPr lang="ru-RU" sz="3200" dirty="0">
                          <a:solidFill>
                            <a:srgbClr val="000000"/>
                          </a:solidFill>
                          <a:effectLst/>
                          <a:latin typeface="Times New Roman"/>
                          <a:ea typeface="Calibri"/>
                          <a:cs typeface="Calibri"/>
                        </a:rPr>
                        <a:t>хороший</a:t>
                      </a:r>
                      <a:endParaRPr lang="ru-RU" sz="2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dirty="0" smtClean="0">
                          <a:solidFill>
                            <a:srgbClr val="000000"/>
                          </a:solidFill>
                          <a:effectLst/>
                          <a:latin typeface="Times New Roman" panose="02020603050405020304" pitchFamily="18" charset="0"/>
                          <a:ea typeface="Calibri"/>
                          <a:cs typeface="Times New Roman" panose="02020603050405020304" pitchFamily="18" charset="0"/>
                        </a:rPr>
                        <a:t>50</a:t>
                      </a:r>
                      <a:endParaRPr lang="ru-RU" sz="3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15000"/>
                        </a:lnSpc>
                        <a:spcAft>
                          <a:spcPts val="0"/>
                        </a:spcAft>
                      </a:pPr>
                      <a:r>
                        <a:rPr lang="ru-RU" sz="3200">
                          <a:solidFill>
                            <a:srgbClr val="000000"/>
                          </a:solidFill>
                          <a:effectLst/>
                          <a:latin typeface="Times New Roman"/>
                          <a:ea typeface="Calibri"/>
                          <a:cs typeface="Calibri"/>
                        </a:rPr>
                        <a:t>средний</a:t>
                      </a:r>
                      <a:endParaRPr lang="ru-RU" sz="24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dirty="0" smtClean="0">
                          <a:solidFill>
                            <a:srgbClr val="000000"/>
                          </a:solidFill>
                          <a:effectLst/>
                          <a:latin typeface="Times New Roman" panose="02020603050405020304" pitchFamily="18" charset="0"/>
                          <a:ea typeface="Calibri"/>
                          <a:cs typeface="Times New Roman" panose="02020603050405020304" pitchFamily="18" charset="0"/>
                        </a:rPr>
                        <a:t>11</a:t>
                      </a:r>
                      <a:endParaRPr lang="ru-RU" sz="3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15000"/>
                        </a:lnSpc>
                        <a:spcAft>
                          <a:spcPts val="0"/>
                        </a:spcAft>
                      </a:pPr>
                      <a:r>
                        <a:rPr lang="ru-RU" sz="3200">
                          <a:solidFill>
                            <a:srgbClr val="000000"/>
                          </a:solidFill>
                          <a:effectLst/>
                          <a:latin typeface="Times New Roman"/>
                          <a:ea typeface="Calibri"/>
                          <a:cs typeface="Calibri"/>
                        </a:rPr>
                        <a:t>низкий</a:t>
                      </a:r>
                      <a:endParaRPr lang="ru-RU" sz="24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3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Заголовок 2"/>
          <p:cNvSpPr>
            <a:spLocks noGrp="1"/>
          </p:cNvSpPr>
          <p:nvPr>
            <p:ph type="title"/>
          </p:nvPr>
        </p:nvSpPr>
        <p:spPr>
          <a:xfrm>
            <a:off x="467544" y="188640"/>
            <a:ext cx="8229600" cy="898360"/>
          </a:xfrm>
        </p:spPr>
        <p:txBody>
          <a:bodyPr>
            <a:normAutofit fontScale="90000"/>
          </a:bodyPr>
          <a:lstStyle/>
          <a:p>
            <a:r>
              <a:rPr lang="ru-RU" dirty="0" smtClean="0"/>
              <a:t/>
            </a:r>
            <a:br>
              <a:rPr lang="ru-RU" dirty="0" smtClean="0"/>
            </a:br>
            <a:r>
              <a:rPr lang="ru-RU" dirty="0" smtClean="0"/>
              <a:t>Результаты воспитательной работы: уровень НОО</a:t>
            </a:r>
            <a:endParaRPr lang="ru-RU" dirty="0">
              <a:solidFill>
                <a:srgbClr val="FF0000"/>
              </a:solidFill>
            </a:endParaRPr>
          </a:p>
        </p:txBody>
      </p:sp>
    </p:spTree>
    <p:extLst>
      <p:ext uri="{BB962C8B-B14F-4D97-AF65-F5344CB8AC3E}">
        <p14:creationId xmlns:p14="http://schemas.microsoft.com/office/powerpoint/2010/main" val="23302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Реализован учебный план по требованиям ФГОС СОО на базе 11А, </a:t>
            </a:r>
            <a:r>
              <a:rPr lang="ru-RU" dirty="0" smtClean="0">
                <a:latin typeface="Times New Roman" panose="02020603050405020304" pitchFamily="18" charset="0"/>
                <a:cs typeface="Times New Roman" panose="02020603050405020304" pitchFamily="18" charset="0"/>
              </a:rPr>
              <a:t>11Б, 11В; </a:t>
            </a:r>
            <a:r>
              <a:rPr lang="ru-RU" dirty="0" smtClean="0">
                <a:latin typeface="Times New Roman" panose="02020603050405020304" pitchFamily="18" charset="0"/>
                <a:cs typeface="Times New Roman" panose="02020603050405020304" pitchFamily="18" charset="0"/>
              </a:rPr>
              <a:t>10А,10Б классов.</a:t>
            </a:r>
          </a:p>
          <a:p>
            <a:r>
              <a:rPr lang="ru-RU" dirty="0" smtClean="0">
                <a:latin typeface="Times New Roman" panose="02020603050405020304" pitchFamily="18" charset="0"/>
                <a:cs typeface="Times New Roman" panose="02020603050405020304" pitchFamily="18" charset="0"/>
              </a:rPr>
              <a:t>Учащиеся </a:t>
            </a:r>
            <a:r>
              <a:rPr lang="ru-RU" dirty="0">
                <a:latin typeface="Times New Roman" panose="02020603050405020304" pitchFamily="18" charset="0"/>
                <a:cs typeface="Times New Roman" panose="02020603050405020304" pitchFamily="18" charset="0"/>
              </a:rPr>
              <a:t>профильных классов участвовали в олимпиадах, НПК разного уровня, открытых </a:t>
            </a:r>
            <a:r>
              <a:rPr lang="ru-RU" dirty="0" err="1">
                <a:latin typeface="Times New Roman" panose="02020603050405020304" pitchFamily="18" charset="0"/>
                <a:cs typeface="Times New Roman" panose="02020603050405020304" pitchFamily="18" charset="0"/>
              </a:rPr>
              <a:t>ВУЗовских</a:t>
            </a:r>
            <a:r>
              <a:rPr lang="ru-RU" dirty="0">
                <a:latin typeface="Times New Roman" panose="02020603050405020304" pitchFamily="18" charset="0"/>
                <a:cs typeface="Times New Roman" panose="02020603050405020304" pitchFamily="18" charset="0"/>
              </a:rPr>
              <a:t> олимпиадах, иных творческих и интеллектуальных конкурсах по профильным предметам, принимали участие в </a:t>
            </a:r>
            <a:r>
              <a:rPr lang="ru-RU" dirty="0" err="1">
                <a:latin typeface="Times New Roman" panose="02020603050405020304" pitchFamily="18" charset="0"/>
                <a:cs typeface="Times New Roman" panose="02020603050405020304" pitchFamily="18" charset="0"/>
              </a:rPr>
              <a:t>профориентационных</a:t>
            </a:r>
            <a:r>
              <a:rPr lang="ru-RU" dirty="0">
                <a:latin typeface="Times New Roman" panose="02020603050405020304" pitchFamily="18" charset="0"/>
                <a:cs typeface="Times New Roman" panose="02020603050405020304" pitchFamily="18" charset="0"/>
              </a:rPr>
              <a:t> мероприятиях, </a:t>
            </a:r>
            <a:r>
              <a:rPr lang="ru-RU" dirty="0" smtClean="0">
                <a:latin typeface="Times New Roman" panose="02020603050405020304" pitchFamily="18" charset="0"/>
                <a:cs typeface="Times New Roman" panose="02020603050405020304" pitchFamily="18" charset="0"/>
              </a:rPr>
              <a:t>профессиональных пробах, ДОИ </a:t>
            </a:r>
            <a:r>
              <a:rPr lang="ru-RU" dirty="0">
                <a:latin typeface="Times New Roman" panose="02020603050405020304" pitchFamily="18" charset="0"/>
                <a:cs typeface="Times New Roman" panose="02020603050405020304" pitchFamily="18" charset="0"/>
              </a:rPr>
              <a:t>и деловых играх в рамках сетевого взаимодействия с </a:t>
            </a:r>
            <a:r>
              <a:rPr lang="ru-RU" dirty="0" err="1">
                <a:latin typeface="Times New Roman" panose="02020603050405020304" pitchFamily="18" charset="0"/>
                <a:cs typeface="Times New Roman" panose="02020603050405020304" pitchFamily="18" charset="0"/>
              </a:rPr>
              <a:t>ИрНИТУ</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ИрГУПС</a:t>
            </a:r>
            <a:r>
              <a:rPr lang="ru-RU" dirty="0">
                <a:latin typeface="Times New Roman" panose="02020603050405020304" pitchFamily="18" charset="0"/>
                <a:cs typeface="Times New Roman" panose="02020603050405020304" pitchFamily="18" charset="0"/>
              </a:rPr>
              <a:t>.</a:t>
            </a:r>
          </a:p>
          <a:p>
            <a:endParaRPr lang="ru-RU" dirty="0"/>
          </a:p>
          <a:p>
            <a:endParaRPr lang="ru-RU" dirty="0"/>
          </a:p>
          <a:p>
            <a:endParaRPr lang="ru-RU" dirty="0"/>
          </a:p>
          <a:p>
            <a:r>
              <a:rPr lang="ru-RU" dirty="0"/>
              <a:t> </a:t>
            </a:r>
          </a:p>
          <a:p>
            <a:endParaRPr lang="ru-RU" dirty="0"/>
          </a:p>
        </p:txBody>
      </p:sp>
      <p:sp>
        <p:nvSpPr>
          <p:cNvPr id="3" name="Заголовок 2"/>
          <p:cNvSpPr>
            <a:spLocks noGrp="1"/>
          </p:cNvSpPr>
          <p:nvPr>
            <p:ph type="title"/>
          </p:nvPr>
        </p:nvSpPr>
        <p:spPr/>
        <p:txBody>
          <a:bodyPr/>
          <a:lstStyle/>
          <a:p>
            <a:r>
              <a:rPr lang="ru-RU" sz="3200" b="1" dirty="0" smtClean="0">
                <a:latin typeface="Times New Roman" panose="02020603050405020304" pitchFamily="18" charset="0"/>
                <a:cs typeface="Times New Roman" panose="02020603050405020304" pitchFamily="18" charset="0"/>
              </a:rPr>
              <a:t>Образовательная деятельность. Профильное обучение.</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559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Диагностика на </a:t>
            </a:r>
            <a:r>
              <a:rPr lang="ru-RU" dirty="0"/>
              <a:t>уровне ООО </a:t>
            </a:r>
            <a:r>
              <a:rPr lang="ru-RU" dirty="0" smtClean="0"/>
              <a:t>личностных </a:t>
            </a:r>
            <a:r>
              <a:rPr lang="ru-RU" dirty="0"/>
              <a:t>результатов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643373310"/>
              </p:ext>
            </p:extLst>
          </p:nvPr>
        </p:nvGraphicFramePr>
        <p:xfrm>
          <a:off x="323527" y="1988840"/>
          <a:ext cx="8568952" cy="4416552"/>
        </p:xfrm>
        <a:graphic>
          <a:graphicData uri="http://schemas.openxmlformats.org/drawingml/2006/table">
            <a:tbl>
              <a:tblPr firstRow="1" firstCol="1" lastRow="1" lastCol="1" bandRow="1" bandCol="1"/>
              <a:tblGrid>
                <a:gridCol w="5925994">
                  <a:extLst>
                    <a:ext uri="{9D8B030D-6E8A-4147-A177-3AD203B41FA5}">
                      <a16:colId xmlns:a16="http://schemas.microsoft.com/office/drawing/2014/main" xmlns="" val="20000"/>
                    </a:ext>
                  </a:extLst>
                </a:gridCol>
                <a:gridCol w="1439520">
                  <a:extLst>
                    <a:ext uri="{9D8B030D-6E8A-4147-A177-3AD203B41FA5}">
                      <a16:colId xmlns:a16="http://schemas.microsoft.com/office/drawing/2014/main" xmlns="" val="20001"/>
                    </a:ext>
                  </a:extLst>
                </a:gridCol>
                <a:gridCol w="1203438">
                  <a:extLst>
                    <a:ext uri="{9D8B030D-6E8A-4147-A177-3AD203B41FA5}">
                      <a16:colId xmlns:a16="http://schemas.microsoft.com/office/drawing/2014/main" xmlns="" val="20002"/>
                    </a:ext>
                  </a:extLst>
                </a:gridCol>
              </a:tblGrid>
              <a:tr h="0">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Позиция </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800" b="0">
                          <a:solidFill>
                            <a:srgbClr val="000000"/>
                          </a:solidFill>
                          <a:effectLst/>
                          <a:latin typeface="Times New Roman"/>
                          <a:ea typeface="Calibri"/>
                          <a:cs typeface="Calibri"/>
                        </a:rPr>
                        <a:t>5 классы </a:t>
                      </a:r>
                      <a:endParaRPr lang="ru-RU" sz="1400" b="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800" b="0">
                          <a:solidFill>
                            <a:srgbClr val="000000"/>
                          </a:solidFill>
                          <a:effectLst/>
                          <a:latin typeface="Times New Roman"/>
                          <a:ea typeface="Calibri"/>
                          <a:cs typeface="Calibri"/>
                        </a:rPr>
                        <a:t>7 классы </a:t>
                      </a:r>
                      <a:endParaRPr lang="ru-RU" sz="1400" b="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0596">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семье</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10</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6</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3160">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Отечеству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724">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Земле (природе)</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6</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0296">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миру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8</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4868">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труду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432">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культуре</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9998">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знаниям</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5</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4568">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человеку как таковому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7132">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человеку как к другому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9696">
                <a:tc>
                  <a:txBody>
                    <a:bodyPr/>
                    <a:lstStyle/>
                    <a:p>
                      <a:pPr algn="just">
                        <a:lnSpc>
                          <a:spcPct val="115000"/>
                        </a:lnSpc>
                        <a:spcBef>
                          <a:spcPts val="2400"/>
                        </a:spcBef>
                        <a:spcAft>
                          <a:spcPts val="0"/>
                        </a:spcAft>
                      </a:pPr>
                      <a:r>
                        <a:rPr lang="ru-RU" sz="1800" b="0" dirty="0">
                          <a:solidFill>
                            <a:srgbClr val="000000"/>
                          </a:solidFill>
                          <a:effectLst/>
                          <a:latin typeface="Times New Roman"/>
                          <a:ea typeface="Calibri"/>
                          <a:cs typeface="Calibri"/>
                        </a:rPr>
                        <a:t>Отношение подростка к человеку как иному</a:t>
                      </a:r>
                      <a:endParaRPr lang="ru-RU" sz="1400" b="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gn="just">
                        <a:lnSpc>
                          <a:spcPct val="115000"/>
                        </a:lnSpc>
                        <a:spcBef>
                          <a:spcPts val="2400"/>
                        </a:spcBef>
                        <a:spcAft>
                          <a:spcPts val="0"/>
                        </a:spcAft>
                      </a:pPr>
                      <a:r>
                        <a:rPr lang="x-none" sz="1800" b="0" kern="1200">
                          <a:solidFill>
                            <a:srgbClr val="000000"/>
                          </a:solidFill>
                          <a:effectLst/>
                          <a:latin typeface="Times New Roman"/>
                          <a:ea typeface="Calibri"/>
                          <a:cs typeface="Calibri"/>
                        </a:rPr>
                        <a:t>Отношение подростка к своему телесному Я</a:t>
                      </a:r>
                      <a:endParaRPr lang="ru-RU" sz="1800" b="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gn="just">
                        <a:lnSpc>
                          <a:spcPct val="115000"/>
                        </a:lnSpc>
                        <a:spcBef>
                          <a:spcPts val="2400"/>
                        </a:spcBef>
                        <a:spcAft>
                          <a:spcPts val="0"/>
                        </a:spcAft>
                      </a:pPr>
                      <a:r>
                        <a:rPr lang="x-none" sz="1800" b="0" kern="1200">
                          <a:solidFill>
                            <a:srgbClr val="000000"/>
                          </a:solidFill>
                          <a:effectLst/>
                          <a:latin typeface="Times New Roman"/>
                          <a:ea typeface="Calibri"/>
                          <a:cs typeface="Calibri"/>
                        </a:rPr>
                        <a:t>Отношение подростка к своему душевному Я</a:t>
                      </a:r>
                      <a:endParaRPr lang="ru-RU" sz="1800" b="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1</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0">
                <a:tc>
                  <a:txBody>
                    <a:bodyPr/>
                    <a:lstStyle/>
                    <a:p>
                      <a:pPr algn="just">
                        <a:lnSpc>
                          <a:spcPct val="115000"/>
                        </a:lnSpc>
                        <a:spcBef>
                          <a:spcPts val="2400"/>
                        </a:spcBef>
                        <a:spcAft>
                          <a:spcPts val="0"/>
                        </a:spcAft>
                      </a:pPr>
                      <a:r>
                        <a:rPr lang="x-none" sz="1800" b="0" kern="1200">
                          <a:solidFill>
                            <a:srgbClr val="000000"/>
                          </a:solidFill>
                          <a:effectLst/>
                          <a:latin typeface="Times New Roman"/>
                          <a:ea typeface="Calibri"/>
                          <a:cs typeface="Calibri"/>
                        </a:rPr>
                        <a:t>Отношение подростка к своему духовному Я</a:t>
                      </a:r>
                      <a:endParaRPr lang="ru-RU" sz="1800" b="0" kern="1200" dirty="0">
                        <a:solidFill>
                          <a:srgbClr val="000000"/>
                        </a:solidFill>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2</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400"/>
                        </a:spcBef>
                        <a:spcAft>
                          <a:spcPts val="0"/>
                        </a:spcAft>
                      </a:pPr>
                      <a:r>
                        <a:rPr lang="ru-RU" sz="1400" b="0" dirty="0" smtClean="0">
                          <a:solidFill>
                            <a:srgbClr val="000000"/>
                          </a:solidFill>
                          <a:effectLst/>
                          <a:latin typeface="Times New Roman" panose="02020603050405020304" pitchFamily="18" charset="0"/>
                          <a:ea typeface="Calibri"/>
                          <a:cs typeface="Times New Roman" panose="02020603050405020304" pitchFamily="18" charset="0"/>
                        </a:rPr>
                        <a:t>3</a:t>
                      </a:r>
                      <a:endParaRPr lang="ru-RU" sz="1400" b="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425354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424935" cy="4320480"/>
          </a:xfrm>
        </p:spPr>
        <p:txBody>
          <a:bodyPr>
            <a:normAutofit fontScale="85000" lnSpcReduction="20000"/>
          </a:bodyPr>
          <a:lstStyle/>
          <a:p>
            <a:pPr algn="ctr"/>
            <a:r>
              <a:rPr lang="ru-RU" b="1" dirty="0" smtClean="0">
                <a:solidFill>
                  <a:schemeClr val="bg1"/>
                </a:solidFill>
              </a:rPr>
              <a:t>Описание итогов анкетирования </a:t>
            </a:r>
            <a:endParaRPr lang="ru-RU" b="1" dirty="0">
              <a:solidFill>
                <a:schemeClr val="bg1"/>
              </a:solidFill>
            </a:endParaRPr>
          </a:p>
          <a:p>
            <a:endParaRPr lang="ru-RU" dirty="0" smtClean="0">
              <a:solidFill>
                <a:schemeClr val="bg1"/>
              </a:solidFill>
            </a:endParaRPr>
          </a:p>
          <a:p>
            <a:endParaRPr lang="ru-RU" dirty="0">
              <a:solidFill>
                <a:schemeClr val="bg1"/>
              </a:solidFill>
            </a:endParaRPr>
          </a:p>
          <a:p>
            <a:endParaRPr lang="ru-RU" dirty="0" smtClean="0">
              <a:solidFill>
                <a:schemeClr val="bg1"/>
              </a:solidFill>
            </a:endParaRPr>
          </a:p>
          <a:p>
            <a:endParaRPr lang="ru-RU" dirty="0" smtClean="0">
              <a:solidFill>
                <a:schemeClr val="bg1"/>
              </a:solidFill>
            </a:endParaRPr>
          </a:p>
          <a:p>
            <a:pPr marL="0" indent="0">
              <a:buNone/>
            </a:pPr>
            <a:r>
              <a:rPr lang="x-none"/>
              <a:t>В  целом отношение у всех учащихся 5 и 7 классов ситуативно-позитивное отношение.</a:t>
            </a:r>
            <a:endParaRPr lang="ru-RU" b="1" dirty="0"/>
          </a:p>
          <a:p>
            <a:pPr marL="0" indent="0">
              <a:buNone/>
            </a:pPr>
            <a:r>
              <a:rPr lang="x-none"/>
              <a:t>Ситуативные отношения, характеризующиеся изменчивостью и детерминированностью конкретной жизненной ситуацией, в которой оказывается личность. Ситуативность и неустойчивость отношений личности ярко проявляются в так называемые периоды духовных исканий подростков и юношей (девушек). Это довольно обыденное явление, которое можно оценивать негативно лишь в том случае, когда они превращаются в беспринципность, осознанный отказ от собственного Я.</a:t>
            </a:r>
            <a:endParaRPr lang="ru-RU" b="1" dirty="0"/>
          </a:p>
          <a:p>
            <a:endParaRPr lang="ru-RU" dirty="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961654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60928" cy="5865515"/>
          </a:xfrm>
        </p:spPr>
        <p:txBody>
          <a:bodyPr>
            <a:normAutofit fontScale="92500"/>
          </a:bodyPr>
          <a:lstStyle/>
          <a:p>
            <a:pPr marL="0" indent="0">
              <a:buNone/>
            </a:pPr>
            <a:r>
              <a:rPr lang="ru-RU" dirty="0">
                <a:solidFill>
                  <a:schemeClr val="bg1"/>
                </a:solidFill>
              </a:rPr>
              <a:t>Одним из способов отслеживания и оценивания личностных результатов является рефлексивный портфолио, который, прежде всего, отражает процесс формирования личностных качеств, а уже потом результат. В нем отражены все значимые </a:t>
            </a:r>
            <a:r>
              <a:rPr lang="ru-RU" dirty="0"/>
              <a:t>события для учащегося: учебные достижения, участие во внеурочной деятельности (кружки, факультативы, экскурсии), </a:t>
            </a:r>
            <a:r>
              <a:rPr lang="ru-RU" dirty="0" err="1" smtClean="0"/>
              <a:t>волонтёрство</a:t>
            </a:r>
            <a:r>
              <a:rPr lang="ru-RU" dirty="0"/>
              <a:t>, общественно-полезный труд. Портфолио имеет рефлексивный характер, что также способствует формированию личностных результатов (способность оценить свой рост, свои достижения, определить направление дальнейшего пути).</a:t>
            </a:r>
          </a:p>
          <a:p>
            <a:pPr marL="0" indent="0">
              <a:buNone/>
            </a:pPr>
            <a:r>
              <a:rPr lang="ru-RU" dirty="0" smtClean="0"/>
              <a:t>«</a:t>
            </a:r>
            <a:r>
              <a:rPr lang="ru-RU" dirty="0"/>
              <a:t>Портфель достижений ученика» – это сборник работ и результатов, которые показывают усилия, прогресс и достижения ученика в разных областях (учёба, творчество, общение, здоровье, полезный людям труд и т.д.), а также самоанализ учеником своих текущих достижений и недостатков, позволяющих самому определять цели своего дальнейшего развития. Портфолио сформирован у </a:t>
            </a:r>
            <a:r>
              <a:rPr lang="ru-RU" dirty="0" smtClean="0"/>
              <a:t> 75 % учащихся.</a:t>
            </a:r>
          </a:p>
          <a:p>
            <a:endParaRPr lang="ru-RU" sz="3500" dirty="0">
              <a:solidFill>
                <a:srgbClr val="FF0000"/>
              </a:solidFill>
            </a:endParaRPr>
          </a:p>
          <a:p>
            <a:endParaRPr lang="ru-RU" dirty="0"/>
          </a:p>
        </p:txBody>
      </p:sp>
    </p:spTree>
    <p:extLst>
      <p:ext uri="{BB962C8B-B14F-4D97-AF65-F5344CB8AC3E}">
        <p14:creationId xmlns:p14="http://schemas.microsoft.com/office/powerpoint/2010/main" val="32795329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404664"/>
            <a:ext cx="8280920" cy="5721499"/>
          </a:xfrm>
        </p:spPr>
        <p:txBody>
          <a:bodyPr>
            <a:normAutofit fontScale="92500" lnSpcReduction="20000"/>
          </a:bodyPr>
          <a:lstStyle/>
          <a:p>
            <a:endParaRPr lang="ru-RU" dirty="0" smtClean="0"/>
          </a:p>
          <a:p>
            <a:pPr algn="ctr"/>
            <a:r>
              <a:rPr lang="ru-RU" sz="3500" b="1" dirty="0" smtClean="0"/>
              <a:t>Система ДО </a:t>
            </a:r>
            <a:endParaRPr lang="ru-RU" sz="3500" b="1" dirty="0">
              <a:solidFill>
                <a:schemeClr val="bg1"/>
              </a:solidFill>
            </a:endParaRPr>
          </a:p>
          <a:p>
            <a:endParaRPr lang="ru-RU" dirty="0" smtClean="0"/>
          </a:p>
          <a:p>
            <a:pPr marL="0" indent="0">
              <a:buNone/>
            </a:pPr>
            <a:r>
              <a:rPr lang="ru-RU" dirty="0" smtClean="0"/>
              <a:t>В </a:t>
            </a:r>
            <a:r>
              <a:rPr lang="ru-RU" dirty="0"/>
              <a:t>системе единого воспитательно - образовательного пространства школы налажена работа дополнительного образования. В школе имеются две ставки педагогов </a:t>
            </a:r>
            <a:r>
              <a:rPr lang="ru-RU" dirty="0" smtClean="0"/>
              <a:t>дополнительного образования. </a:t>
            </a:r>
            <a:r>
              <a:rPr lang="ru-RU" dirty="0"/>
              <a:t>Открытие остальных кружков и секций стало возможным при помощи социального партнёрства с  образовательными организациями дополнительного образования, организаций культуры и спорта г. Иркутска. В </a:t>
            </a:r>
            <a:r>
              <a:rPr lang="ru-RU" dirty="0" smtClean="0"/>
              <a:t>2021-2022 </a:t>
            </a:r>
            <a:r>
              <a:rPr lang="ru-RU" dirty="0"/>
              <a:t>г. школа сотрудничала с </a:t>
            </a:r>
            <a:r>
              <a:rPr lang="ru-RU" dirty="0" smtClean="0"/>
              <a:t>МБУ ДО ДДТ </a:t>
            </a:r>
            <a:r>
              <a:rPr lang="ru-RU" dirty="0"/>
              <a:t>№3, </a:t>
            </a:r>
            <a:r>
              <a:rPr lang="ru-RU" dirty="0" smtClean="0"/>
              <a:t>МБУ ДО ЦДТТ, </a:t>
            </a:r>
            <a:r>
              <a:rPr lang="ru-RU" dirty="0"/>
              <a:t>МБОУ </a:t>
            </a:r>
            <a:r>
              <a:rPr lang="ru-RU" dirty="0" smtClean="0"/>
              <a:t>ДО </a:t>
            </a:r>
            <a:r>
              <a:rPr lang="ru-RU" dirty="0"/>
              <a:t>ДЮЦ «Илья Муромец», </a:t>
            </a:r>
            <a:r>
              <a:rPr lang="ru-RU" dirty="0" smtClean="0"/>
              <a:t>МАОУ ДО </a:t>
            </a:r>
            <a:r>
              <a:rPr lang="ru-RU" dirty="0" err="1" smtClean="0"/>
              <a:t>ДДиЮТ</a:t>
            </a:r>
            <a:r>
              <a:rPr lang="ru-RU" dirty="0" smtClean="0"/>
              <a:t>  </a:t>
            </a:r>
          </a:p>
          <a:p>
            <a:pPr marL="0" indent="0">
              <a:buNone/>
            </a:pPr>
            <a:r>
              <a:rPr lang="ru-RU" dirty="0" smtClean="0"/>
              <a:t>На </a:t>
            </a:r>
            <a:r>
              <a:rPr lang="ru-RU" dirty="0"/>
              <a:t>базе школы </a:t>
            </a:r>
            <a:r>
              <a:rPr lang="ru-RU" dirty="0" smtClean="0"/>
              <a:t>вели </a:t>
            </a:r>
            <a:r>
              <a:rPr lang="ru-RU" dirty="0"/>
              <a:t>работу </a:t>
            </a:r>
            <a:r>
              <a:rPr lang="ru-RU" dirty="0" smtClean="0"/>
              <a:t>следующие детские объединения </a:t>
            </a:r>
            <a:r>
              <a:rPr lang="ru-RU" dirty="0"/>
              <a:t>детских объединений: </a:t>
            </a:r>
            <a:r>
              <a:rPr lang="ru-RU" dirty="0" smtClean="0"/>
              <a:t>Студии «Брейк-данс» и </a:t>
            </a:r>
            <a:r>
              <a:rPr lang="ru-RU" dirty="0"/>
              <a:t>«Художественное слово</a:t>
            </a:r>
            <a:r>
              <a:rPr lang="ru-RU" dirty="0" smtClean="0"/>
              <a:t>», </a:t>
            </a:r>
            <a:r>
              <a:rPr lang="ru-RU" dirty="0"/>
              <a:t>шахматный клуб «МЭЛС», «Волейбол», «Ушу» «</a:t>
            </a:r>
            <a:r>
              <a:rPr lang="ru-RU" dirty="0" smtClean="0"/>
              <a:t>Каратэ </a:t>
            </a:r>
            <a:r>
              <a:rPr lang="ru-RU" dirty="0" err="1" smtClean="0"/>
              <a:t>номичи</a:t>
            </a:r>
            <a:r>
              <a:rPr lang="ru-RU" dirty="0"/>
              <a:t>», </a:t>
            </a:r>
            <a:r>
              <a:rPr lang="ru-RU" dirty="0" smtClean="0"/>
              <a:t> </a:t>
            </a:r>
            <a:r>
              <a:rPr lang="ru-RU" dirty="0"/>
              <a:t>«Эко-класс</a:t>
            </a:r>
            <a:r>
              <a:rPr lang="ru-RU" dirty="0" smtClean="0"/>
              <a:t>», студия  </a:t>
            </a:r>
            <a:r>
              <a:rPr lang="ru-RU" dirty="0" err="1" smtClean="0"/>
              <a:t>эстрадно</a:t>
            </a:r>
            <a:r>
              <a:rPr lang="ru-RU" dirty="0" smtClean="0"/>
              <a:t>-джазового вокала </a:t>
            </a:r>
            <a:r>
              <a:rPr lang="ru-RU" dirty="0"/>
              <a:t>«Контрасты», Музей школы, «Робототехника», «Джиу-джитсу», спортивный клуб «Вежливые люди</a:t>
            </a:r>
            <a:r>
              <a:rPr lang="ru-RU" dirty="0" smtClean="0"/>
              <a:t>», Школьное телевидение «Парус </a:t>
            </a:r>
            <a:r>
              <a:rPr lang="en-US" dirty="0" smtClean="0"/>
              <a:t>TV</a:t>
            </a:r>
            <a:r>
              <a:rPr lang="ru-RU" dirty="0" smtClean="0"/>
              <a:t>»</a:t>
            </a:r>
            <a:endParaRPr lang="ru-RU" dirty="0"/>
          </a:p>
          <a:p>
            <a:pPr marL="0" indent="0">
              <a:buNone/>
            </a:pPr>
            <a:endParaRPr lang="ru-RU" dirty="0">
              <a:solidFill>
                <a:schemeClr val="accent3">
                  <a:lumMod val="50000"/>
                </a:schemeClr>
              </a:solidFill>
            </a:endParaRPr>
          </a:p>
          <a:p>
            <a:pPr marL="0" indent="0">
              <a:buNone/>
            </a:pPr>
            <a:endParaRPr lang="ru-RU" dirty="0">
              <a:solidFill>
                <a:schemeClr val="accent3">
                  <a:lumMod val="50000"/>
                </a:schemeClr>
              </a:solidFill>
            </a:endParaRPr>
          </a:p>
        </p:txBody>
      </p:sp>
    </p:spTree>
    <p:extLst>
      <p:ext uri="{BB962C8B-B14F-4D97-AF65-F5344CB8AC3E}">
        <p14:creationId xmlns:p14="http://schemas.microsoft.com/office/powerpoint/2010/main" val="29489238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76672"/>
            <a:ext cx="8568952" cy="1015663"/>
          </a:xfrm>
          <a:prstGeom prst="rect">
            <a:avLst/>
          </a:prstGeom>
        </p:spPr>
        <p:txBody>
          <a:bodyPr wrap="square">
            <a:spAutoFit/>
          </a:bodyPr>
          <a:lstStyle/>
          <a:p>
            <a:pPr algn="ctr"/>
            <a:r>
              <a:rPr lang="ru-RU" sz="2000" dirty="0">
                <a:solidFill>
                  <a:schemeClr val="bg1"/>
                </a:solidFill>
              </a:rPr>
              <a:t>Занятость обучающихся в кружках и секциях в </a:t>
            </a:r>
          </a:p>
          <a:p>
            <a:pPr algn="ctr"/>
            <a:r>
              <a:rPr lang="ru-RU" sz="2000" dirty="0" smtClean="0">
                <a:solidFill>
                  <a:schemeClr val="bg1"/>
                </a:solidFill>
              </a:rPr>
              <a:t>2021-2022 </a:t>
            </a:r>
            <a:r>
              <a:rPr lang="ru-RU" sz="2000" dirty="0">
                <a:solidFill>
                  <a:schemeClr val="bg1"/>
                </a:solidFill>
              </a:rPr>
              <a:t>учебном </a:t>
            </a:r>
            <a:r>
              <a:rPr lang="ru-RU" sz="2000" dirty="0" smtClean="0">
                <a:solidFill>
                  <a:schemeClr val="bg1"/>
                </a:solidFill>
              </a:rPr>
              <a:t>году </a:t>
            </a:r>
            <a:endParaRPr lang="ru-RU" sz="2000" dirty="0">
              <a:solidFill>
                <a:schemeClr val="bg1"/>
              </a:solidFill>
            </a:endParaRPr>
          </a:p>
          <a:p>
            <a:pPr algn="ctr"/>
            <a:r>
              <a:rPr lang="ru-RU" sz="2000" dirty="0" smtClean="0">
                <a:solidFill>
                  <a:schemeClr val="bg1"/>
                </a:solidFill>
              </a:rPr>
              <a:t>(от общего числа обучающихся - 1299)</a:t>
            </a:r>
            <a:endParaRPr lang="ru-RU" sz="2800" dirty="0">
              <a:solidFill>
                <a:schemeClr val="bg1"/>
              </a:solidFill>
            </a:endParaRPr>
          </a:p>
        </p:txBody>
      </p:sp>
      <p:graphicFrame>
        <p:nvGraphicFramePr>
          <p:cNvPr id="5" name="Диаграмма 4"/>
          <p:cNvGraphicFramePr>
            <a:graphicFrameLocks noChangeAspect="1"/>
          </p:cNvGraphicFramePr>
          <p:nvPr>
            <p:extLst>
              <p:ext uri="{D42A27DB-BD31-4B8C-83A1-F6EECF244321}">
                <p14:modId xmlns:p14="http://schemas.microsoft.com/office/powerpoint/2010/main" val="2463785448"/>
              </p:ext>
            </p:extLst>
          </p:nvPr>
        </p:nvGraphicFramePr>
        <p:xfrm>
          <a:off x="210423" y="2132856"/>
          <a:ext cx="8723154" cy="2592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23077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3200" dirty="0" smtClean="0"/>
              <a:t/>
            </a:r>
            <a:br>
              <a:rPr lang="en-US" sz="3200" dirty="0" smtClean="0"/>
            </a:br>
            <a:r>
              <a:rPr lang="ru-RU" sz="3200" dirty="0" smtClean="0"/>
              <a:t>Сравнение </a:t>
            </a:r>
            <a:r>
              <a:rPr lang="ru-RU" sz="3200" dirty="0"/>
              <a:t>объёмных показателей занятости детей в дополнительном образовании</a:t>
            </a:r>
            <a:br>
              <a:rPr lang="ru-RU" sz="3200" dirty="0"/>
            </a:br>
            <a:r>
              <a:rPr lang="ru-RU" sz="3200" dirty="0"/>
              <a:t/>
            </a:r>
            <a:br>
              <a:rPr lang="ru-RU" sz="3200" dirty="0"/>
            </a:br>
            <a:endParaRPr lang="ru-RU" sz="3200" dirty="0"/>
          </a:p>
        </p:txBody>
      </p:sp>
      <p:graphicFrame>
        <p:nvGraphicFramePr>
          <p:cNvPr id="6" name="Диаграмма 5"/>
          <p:cNvGraphicFramePr>
            <a:graphicFrameLocks/>
          </p:cNvGraphicFramePr>
          <p:nvPr>
            <p:extLst>
              <p:ext uri="{D42A27DB-BD31-4B8C-83A1-F6EECF244321}">
                <p14:modId xmlns:p14="http://schemas.microsoft.com/office/powerpoint/2010/main" val="1581982747"/>
              </p:ext>
            </p:extLst>
          </p:nvPr>
        </p:nvGraphicFramePr>
        <p:xfrm>
          <a:off x="971600" y="1772816"/>
          <a:ext cx="7272808"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8367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844824"/>
            <a:ext cx="8568952" cy="4281339"/>
          </a:xfrm>
        </p:spPr>
        <p:txBody>
          <a:bodyPr>
            <a:normAutofit/>
          </a:bodyPr>
          <a:lstStyle/>
          <a:p>
            <a:pPr marL="0" indent="0">
              <a:buNone/>
            </a:pPr>
            <a:r>
              <a:rPr lang="ru-RU" sz="1900" dirty="0" smtClean="0"/>
              <a:t>Процент </a:t>
            </a:r>
            <a:r>
              <a:rPr lang="ru-RU" sz="1900" dirty="0"/>
              <a:t>охвата учащихся, занимающихся в системе дополнительного </a:t>
            </a:r>
            <a:r>
              <a:rPr lang="ru-RU" sz="1900" dirty="0" smtClean="0"/>
              <a:t>образования составляет 65,09%.  </a:t>
            </a:r>
            <a:r>
              <a:rPr lang="ru-RU" sz="1900" dirty="0"/>
              <a:t>В</a:t>
            </a:r>
            <a:r>
              <a:rPr lang="ru-RU" sz="1900" dirty="0" smtClean="0"/>
              <a:t> 2020-2021 </a:t>
            </a:r>
            <a:r>
              <a:rPr lang="ru-RU" sz="1900" dirty="0" err="1" smtClean="0"/>
              <a:t>уч.году</a:t>
            </a:r>
            <a:r>
              <a:rPr lang="ru-RU" sz="1900" dirty="0" smtClean="0"/>
              <a:t>  охват учащихся составил 59,98%. Рост  показателей </a:t>
            </a:r>
            <a:r>
              <a:rPr lang="ru-RU" sz="1900" dirty="0"/>
              <a:t>объясняется тем, что направленность кружков  разнообразная. Особой активностью отличались дети, принимавшие участие в системе спортивно-оздоровительных мероприятий. Ребята с удовольствием посещают </a:t>
            </a:r>
            <a:r>
              <a:rPr lang="ru-RU" sz="1900" dirty="0" smtClean="0"/>
              <a:t>творческие объединения и спортивные секции. </a:t>
            </a:r>
            <a:r>
              <a:rPr lang="ru-RU" sz="1900" dirty="0"/>
              <a:t> В  течение учебного года учащиеся детских объединений активно принимали участие в конкурсах, выставках, соревнованиях на различном уровне, во многих из них признавались победителями и призерами.</a:t>
            </a:r>
          </a:p>
          <a:p>
            <a:pPr marL="0" indent="0">
              <a:buNone/>
            </a:pPr>
            <a:r>
              <a:rPr lang="ru-RU" sz="1900" dirty="0" smtClean="0"/>
              <a:t>Беседы </a:t>
            </a:r>
            <a:r>
              <a:rPr lang="ru-RU" sz="1900" dirty="0"/>
              <a:t>с учителями-предметниками и классными руководителями позволяют сделать вывод, что ученики, занимающиеся в кружках более активны в общественной жизни, более коммуникабельны и лучше постигают основы многих наук.</a:t>
            </a:r>
          </a:p>
          <a:p>
            <a:endParaRPr lang="ru-RU" dirty="0">
              <a:solidFill>
                <a:srgbClr val="FF0000"/>
              </a:solidFill>
            </a:endParaRPr>
          </a:p>
        </p:txBody>
      </p:sp>
    </p:spTree>
    <p:extLst>
      <p:ext uri="{BB962C8B-B14F-4D97-AF65-F5344CB8AC3E}">
        <p14:creationId xmlns:p14="http://schemas.microsoft.com/office/powerpoint/2010/main" val="2785174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930432"/>
          </a:xfrm>
        </p:spPr>
        <p:txBody>
          <a:bodyPr>
            <a:noAutofit/>
          </a:bodyPr>
          <a:lstStyle/>
          <a:p>
            <a:r>
              <a:rPr lang="ru-RU" sz="2800" dirty="0"/>
              <a:t>Обучающимися в </a:t>
            </a:r>
            <a:r>
              <a:rPr lang="ru-RU" sz="2800" dirty="0" smtClean="0"/>
              <a:t>детских </a:t>
            </a:r>
            <a:r>
              <a:rPr lang="ru-RU" sz="2800" dirty="0"/>
              <a:t>объединениях достигнуты следующие результаты</a:t>
            </a:r>
            <a:r>
              <a:rPr lang="ru-RU" sz="2800" dirty="0" smtClean="0"/>
              <a:t>: </a:t>
            </a:r>
            <a:endParaRPr lang="ru-RU" sz="2800" dirty="0">
              <a:solidFill>
                <a:srgbClr val="FF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999605042"/>
              </p:ext>
            </p:extLst>
          </p:nvPr>
        </p:nvGraphicFramePr>
        <p:xfrm>
          <a:off x="323528" y="1772816"/>
          <a:ext cx="8568953" cy="3613976"/>
        </p:xfrm>
        <a:graphic>
          <a:graphicData uri="http://schemas.openxmlformats.org/drawingml/2006/table">
            <a:tbl>
              <a:tblPr firstRow="1" firstCol="1" bandRow="1" bandCol="1"/>
              <a:tblGrid>
                <a:gridCol w="2877066">
                  <a:extLst>
                    <a:ext uri="{9D8B030D-6E8A-4147-A177-3AD203B41FA5}">
                      <a16:colId xmlns:a16="http://schemas.microsoft.com/office/drawing/2014/main" xmlns="" val="20000"/>
                    </a:ext>
                  </a:extLst>
                </a:gridCol>
                <a:gridCol w="2599936">
                  <a:extLst>
                    <a:ext uri="{9D8B030D-6E8A-4147-A177-3AD203B41FA5}">
                      <a16:colId xmlns:a16="http://schemas.microsoft.com/office/drawing/2014/main" xmlns="" val="20001"/>
                    </a:ext>
                  </a:extLst>
                </a:gridCol>
                <a:gridCol w="2006821">
                  <a:extLst>
                    <a:ext uri="{9D8B030D-6E8A-4147-A177-3AD203B41FA5}">
                      <a16:colId xmlns:a16="http://schemas.microsoft.com/office/drawing/2014/main" xmlns="" val="20002"/>
                    </a:ext>
                  </a:extLst>
                </a:gridCol>
                <a:gridCol w="1085130">
                  <a:extLst>
                    <a:ext uri="{9D8B030D-6E8A-4147-A177-3AD203B41FA5}">
                      <a16:colId xmlns:a16="http://schemas.microsoft.com/office/drawing/2014/main" xmlns="" val="20003"/>
                    </a:ext>
                  </a:extLst>
                </a:gridCol>
              </a:tblGrid>
              <a:tr h="229220">
                <a:tc>
                  <a:txBody>
                    <a:bodyPr/>
                    <a:lstStyle/>
                    <a:p>
                      <a:pPr algn="ctr">
                        <a:lnSpc>
                          <a:spcPct val="115000"/>
                        </a:lnSpc>
                        <a:spcAft>
                          <a:spcPts val="0"/>
                        </a:spcAft>
                      </a:pPr>
                      <a:r>
                        <a:rPr lang="ru-RU" sz="1800" b="1" dirty="0">
                          <a:solidFill>
                            <a:schemeClr val="tx2"/>
                          </a:solidFill>
                          <a:effectLst/>
                          <a:latin typeface="Times New Roman"/>
                          <a:ea typeface="Calibri"/>
                          <a:cs typeface="Calibri"/>
                        </a:rPr>
                        <a:t>Направление</a:t>
                      </a:r>
                      <a:endParaRPr lang="ru-RU" sz="1400" dirty="0">
                        <a:solidFill>
                          <a:schemeClr val="tx2"/>
                        </a:solidFill>
                        <a:effectLst/>
                        <a:latin typeface="Calibri"/>
                        <a:ea typeface="Calibri"/>
                        <a:cs typeface="Calibri"/>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chemeClr val="tx2"/>
                          </a:solidFill>
                          <a:effectLst/>
                          <a:latin typeface="Times New Roman"/>
                          <a:ea typeface="Calibri"/>
                          <a:cs typeface="Calibri"/>
                        </a:rPr>
                        <a:t>Уровень</a:t>
                      </a:r>
                      <a:endParaRPr lang="ru-RU" sz="1400">
                        <a:solidFill>
                          <a:schemeClr val="tx2"/>
                        </a:solidFill>
                        <a:effectLst/>
                        <a:latin typeface="Calibri"/>
                        <a:ea typeface="Calibri"/>
                        <a:cs typeface="Calibri"/>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chemeClr val="tx2"/>
                          </a:solidFill>
                          <a:effectLst/>
                          <a:latin typeface="Times New Roman"/>
                          <a:ea typeface="Calibri"/>
                          <a:cs typeface="Calibri"/>
                        </a:rPr>
                        <a:t>Количество призовых мест</a:t>
                      </a:r>
                      <a:endParaRPr lang="ru-RU" sz="1400">
                        <a:solidFill>
                          <a:schemeClr val="tx2"/>
                        </a:solidFill>
                        <a:effectLst/>
                        <a:latin typeface="Calibri"/>
                        <a:ea typeface="Calibri"/>
                        <a:cs typeface="Calibri"/>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chemeClr val="tx2"/>
                          </a:solidFill>
                          <a:effectLst/>
                          <a:latin typeface="Times New Roman"/>
                          <a:ea typeface="Calibri"/>
                          <a:cs typeface="Calibri"/>
                        </a:rPr>
                        <a:t>итого</a:t>
                      </a:r>
                      <a:endParaRPr lang="ru-RU" sz="1400">
                        <a:solidFill>
                          <a:schemeClr val="tx2"/>
                        </a:solidFill>
                        <a:effectLst/>
                        <a:latin typeface="Calibri"/>
                        <a:ea typeface="Calibri"/>
                        <a:cs typeface="Calibri"/>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9220">
                <a:tc>
                  <a:txBody>
                    <a:bodyPr/>
                    <a:lstStyle/>
                    <a:p>
                      <a:pPr>
                        <a:lnSpc>
                          <a:spcPct val="115000"/>
                        </a:lnSpc>
                        <a:spcAft>
                          <a:spcPts val="0"/>
                        </a:spcAft>
                      </a:pPr>
                      <a:r>
                        <a:rPr lang="ru-RU" sz="1800" dirty="0">
                          <a:solidFill>
                            <a:schemeClr val="tx2"/>
                          </a:solidFill>
                          <a:effectLst/>
                          <a:latin typeface="Times New Roman" panose="02020603050405020304" pitchFamily="18" charset="0"/>
                          <a:ea typeface="Calibri"/>
                          <a:cs typeface="Times New Roman" panose="02020603050405020304" pitchFamily="18" charset="0"/>
                        </a:rPr>
                        <a:t>Студия «Художественное слово»</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Округ </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3</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4610">
                <a:tc>
                  <a:txBody>
                    <a:bodyPr/>
                    <a:lstStyle/>
                    <a:p>
                      <a:pPr>
                        <a:lnSpc>
                          <a:spcPct val="115000"/>
                        </a:lnSpc>
                        <a:spcAft>
                          <a:spcPts val="0"/>
                        </a:spcAft>
                      </a:pPr>
                      <a:r>
                        <a:rPr lang="ru-RU" sz="1800" dirty="0">
                          <a:solidFill>
                            <a:schemeClr val="tx2"/>
                          </a:solidFill>
                          <a:effectLst/>
                          <a:latin typeface="Times New Roman" panose="02020603050405020304" pitchFamily="18" charset="0"/>
                          <a:ea typeface="Calibri"/>
                          <a:cs typeface="Times New Roman" panose="02020603050405020304" pitchFamily="18" charset="0"/>
                        </a:rPr>
                        <a:t>Шахматы </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12</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13</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14610">
                <a:tc>
                  <a:txBody>
                    <a:bodyPr/>
                    <a:lstStyle/>
                    <a:p>
                      <a:pP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Каратэ</a:t>
                      </a:r>
                      <a:r>
                        <a:rPr lang="ru-RU" sz="1800" baseline="0" dirty="0" smtClean="0">
                          <a:solidFill>
                            <a:schemeClr val="tx2"/>
                          </a:solidFill>
                          <a:effectLst/>
                          <a:latin typeface="Times New Roman" panose="02020603050405020304" pitchFamily="18" charset="0"/>
                          <a:ea typeface="Calibri"/>
                          <a:cs typeface="Times New Roman" panose="02020603050405020304" pitchFamily="18" charset="0"/>
                        </a:rPr>
                        <a:t> </a:t>
                      </a:r>
                      <a:r>
                        <a:rPr lang="ru-RU" sz="1800" baseline="0" dirty="0" err="1" smtClean="0">
                          <a:solidFill>
                            <a:schemeClr val="tx2"/>
                          </a:solidFill>
                          <a:effectLst/>
                          <a:latin typeface="Times New Roman" panose="02020603050405020304" pitchFamily="18" charset="0"/>
                          <a:ea typeface="Calibri"/>
                          <a:cs typeface="Times New Roman" panose="02020603050405020304" pitchFamily="18" charset="0"/>
                        </a:rPr>
                        <a:t>номичи</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T w="12700" cap="flat" cmpd="sng" algn="ctr">
                      <a:solidFill>
                        <a:srgbClr val="000000"/>
                      </a:solidFill>
                      <a:prstDash val="solid"/>
                      <a:round/>
                      <a:headEnd type="none" w="med" len="med"/>
                      <a:tailEnd type="none" w="med" len="med"/>
                    </a:lnT>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12</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23</a:t>
                      </a:r>
                    </a:p>
                  </a:txBody>
                  <a:tcPr marL="32034" marR="320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6"/>
                  </a:ext>
                </a:extLst>
              </a:tr>
              <a:tr h="166694">
                <a:tc>
                  <a:txBody>
                    <a:bodyPr/>
                    <a:lstStyle/>
                    <a:p>
                      <a:pP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Ушу</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err="1" smtClean="0">
                          <a:solidFill>
                            <a:schemeClr val="tx2"/>
                          </a:solidFill>
                          <a:effectLst/>
                          <a:latin typeface="Times New Roman" panose="02020603050405020304" pitchFamily="18" charset="0"/>
                          <a:ea typeface="Calibri"/>
                          <a:cs typeface="Times New Roman" panose="02020603050405020304" pitchFamily="18" charset="0"/>
                        </a:rPr>
                        <a:t>Сиб</a:t>
                      </a: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a:t>
                      </a:r>
                      <a:r>
                        <a:rPr lang="ru-RU" sz="1800" baseline="0" dirty="0" smtClean="0">
                          <a:solidFill>
                            <a:schemeClr val="tx2"/>
                          </a:solidFill>
                          <a:effectLst/>
                          <a:latin typeface="Times New Roman" panose="02020603050405020304" pitchFamily="18" charset="0"/>
                          <a:ea typeface="Calibri"/>
                          <a:cs typeface="Times New Roman" panose="02020603050405020304" pitchFamily="18" charset="0"/>
                        </a:rPr>
                        <a:t> федеральный округ</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13</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14</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7"/>
                  </a:ext>
                </a:extLst>
              </a:tr>
              <a:tr h="114610">
                <a:tc>
                  <a:txBody>
                    <a:bodyPr/>
                    <a:lstStyle/>
                    <a:p>
                      <a:pP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Эко-класс</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2</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9220">
                <a:tc>
                  <a:txBody>
                    <a:bodyPr/>
                    <a:lstStyle/>
                    <a:p>
                      <a:pPr>
                        <a:lnSpc>
                          <a:spcPct val="115000"/>
                        </a:lnSpc>
                        <a:spcAft>
                          <a:spcPts val="0"/>
                        </a:spcAft>
                      </a:pPr>
                      <a:r>
                        <a:rPr lang="ru-RU" sz="1800" kern="1200" dirty="0" smtClean="0">
                          <a:solidFill>
                            <a:schemeClr val="tx2"/>
                          </a:solidFill>
                          <a:effectLst/>
                          <a:latin typeface="Times New Roman" panose="02020603050405020304" pitchFamily="18" charset="0"/>
                          <a:ea typeface="+mn-ea"/>
                          <a:cs typeface="Times New Roman" panose="02020603050405020304" pitchFamily="18" charset="0"/>
                        </a:rPr>
                        <a:t>Брейк </a:t>
                      </a:r>
                      <a:r>
                        <a:rPr lang="ru-RU" sz="1800" kern="1200" dirty="0" err="1" smtClean="0">
                          <a:solidFill>
                            <a:schemeClr val="tx2"/>
                          </a:solidFill>
                          <a:effectLst/>
                          <a:latin typeface="Times New Roman" panose="02020603050405020304" pitchFamily="18" charset="0"/>
                          <a:ea typeface="+mn-ea"/>
                          <a:cs typeface="Times New Roman" panose="02020603050405020304" pitchFamily="18" charset="0"/>
                        </a:rPr>
                        <a:t>данс</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T w="12700" cap="flat" cmpd="sng" algn="ctr">
                      <a:solidFill>
                        <a:srgbClr val="000000"/>
                      </a:solidFill>
                      <a:prstDash val="solid"/>
                      <a:round/>
                      <a:headEnd type="none" w="med" len="med"/>
                      <a:tailEnd type="none" w="med" len="med"/>
                    </a:lnT>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txBody>
                  <a:tcPr marL="32034" marR="32034"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9</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9</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618225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extLst>
              <p:ext uri="{D42A27DB-BD31-4B8C-83A1-F6EECF244321}">
                <p14:modId xmlns:p14="http://schemas.microsoft.com/office/powerpoint/2010/main" val="4166116358"/>
              </p:ext>
            </p:extLst>
          </p:nvPr>
        </p:nvGraphicFramePr>
        <p:xfrm>
          <a:off x="179512" y="1772815"/>
          <a:ext cx="8712967" cy="3096346"/>
        </p:xfrm>
        <a:graphic>
          <a:graphicData uri="http://schemas.openxmlformats.org/drawingml/2006/table">
            <a:tbl>
              <a:tblPr firstRow="1" firstCol="1" bandRow="1" bandCol="1"/>
              <a:tblGrid>
                <a:gridCol w="2826487">
                  <a:extLst>
                    <a:ext uri="{9D8B030D-6E8A-4147-A177-3AD203B41FA5}">
                      <a16:colId xmlns:a16="http://schemas.microsoft.com/office/drawing/2014/main" xmlns="" val="20000"/>
                    </a:ext>
                  </a:extLst>
                </a:gridCol>
                <a:gridCol w="2688822">
                  <a:extLst>
                    <a:ext uri="{9D8B030D-6E8A-4147-A177-3AD203B41FA5}">
                      <a16:colId xmlns:a16="http://schemas.microsoft.com/office/drawing/2014/main" xmlns="" val="20001"/>
                    </a:ext>
                  </a:extLst>
                </a:gridCol>
                <a:gridCol w="2075430">
                  <a:extLst>
                    <a:ext uri="{9D8B030D-6E8A-4147-A177-3AD203B41FA5}">
                      <a16:colId xmlns:a16="http://schemas.microsoft.com/office/drawing/2014/main" xmlns="" val="20002"/>
                    </a:ext>
                  </a:extLst>
                </a:gridCol>
                <a:gridCol w="1122228">
                  <a:extLst>
                    <a:ext uri="{9D8B030D-6E8A-4147-A177-3AD203B41FA5}">
                      <a16:colId xmlns:a16="http://schemas.microsoft.com/office/drawing/2014/main" xmlns="" val="20003"/>
                    </a:ext>
                  </a:extLst>
                </a:gridCol>
              </a:tblGrid>
              <a:tr h="1032114">
                <a:tc>
                  <a:txBody>
                    <a:bodyPr/>
                    <a:lstStyle/>
                    <a:p>
                      <a:pP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Джиу-джитсу</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Город</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a:t>
                      </a:r>
                    </a:p>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058">
                <a:tc>
                  <a:txBody>
                    <a:bodyPr/>
                    <a:lstStyle/>
                    <a:p>
                      <a:pP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Школьный</a:t>
                      </a:r>
                      <a:r>
                        <a:rPr lang="ru-RU" sz="1800" baseline="0" dirty="0" smtClean="0">
                          <a:solidFill>
                            <a:schemeClr val="tx2"/>
                          </a:solidFill>
                          <a:effectLst/>
                          <a:latin typeface="Times New Roman" panose="02020603050405020304" pitchFamily="18" charset="0"/>
                          <a:ea typeface="Calibri"/>
                          <a:cs typeface="Times New Roman" panose="02020603050405020304" pitchFamily="18" charset="0"/>
                        </a:rPr>
                        <a:t> м</a:t>
                      </a: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узей </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T w="12700" cap="flat" cmpd="sng" algn="ctr">
                      <a:solidFill>
                        <a:srgbClr val="000000"/>
                      </a:solidFill>
                      <a:prstDash val="solid"/>
                      <a:round/>
                      <a:headEnd type="none" w="med" len="med"/>
                      <a:tailEnd type="none" w="med" len="med"/>
                    </a:lnT>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Город</a:t>
                      </a:r>
                      <a:endParaRPr lang="ru-RU" sz="1800" dirty="0">
                        <a:solidFill>
                          <a:schemeClr val="tx2"/>
                        </a:solidFill>
                        <a:latin typeface="Times New Roman" panose="02020603050405020304" pitchFamily="18" charset="0"/>
                        <a:cs typeface="Times New Roman" panose="02020603050405020304" pitchFamily="18" charset="0"/>
                      </a:endParaRPr>
                    </a:p>
                  </a:txBody>
                  <a:tcPr marL="32034" marR="32034"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2</a:t>
                      </a:r>
                      <a:endParaRPr lang="ru-RU" sz="1800" dirty="0">
                        <a:solidFill>
                          <a:schemeClr val="tx2"/>
                        </a:solidFill>
                        <a:latin typeface="Times New Roman" panose="02020603050405020304" pitchFamily="18" charset="0"/>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1"/>
                  </a:ext>
                </a:extLst>
              </a:tr>
              <a:tr h="516058">
                <a:tc>
                  <a:txBody>
                    <a:bodyPr/>
                    <a:lstStyle/>
                    <a:p>
                      <a:pPr>
                        <a:lnSpc>
                          <a:spcPct val="115000"/>
                        </a:lnSpc>
                        <a:spcAft>
                          <a:spcPts val="0"/>
                        </a:spcAft>
                      </a:pPr>
                      <a:r>
                        <a:rPr lang="ru-RU" sz="1800" dirty="0">
                          <a:solidFill>
                            <a:schemeClr val="tx2"/>
                          </a:solidFill>
                          <a:effectLst/>
                          <a:latin typeface="Times New Roman" panose="02020603050405020304" pitchFamily="18" charset="0"/>
                          <a:ea typeface="Calibri"/>
                          <a:cs typeface="Times New Roman" panose="02020603050405020304" pitchFamily="18" charset="0"/>
                        </a:rPr>
                        <a:t>Робототехника</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Город</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4</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16058">
                <a:tc>
                  <a:txBody>
                    <a:bodyPr/>
                    <a:lstStyle/>
                    <a:p>
                      <a:pPr>
                        <a:lnSpc>
                          <a:spcPct val="115000"/>
                        </a:lnSpc>
                        <a:spcAft>
                          <a:spcPts val="0"/>
                        </a:spcAft>
                      </a:pPr>
                      <a:r>
                        <a:rPr lang="ru-RU" sz="1800" kern="1200" dirty="0" smtClean="0">
                          <a:solidFill>
                            <a:schemeClr val="tx2"/>
                          </a:solidFill>
                          <a:effectLst/>
                          <a:latin typeface="Times New Roman" panose="02020603050405020304" pitchFamily="18" charset="0"/>
                          <a:ea typeface="+mn-ea"/>
                          <a:cs typeface="Times New Roman" panose="02020603050405020304" pitchFamily="18" charset="0"/>
                        </a:rPr>
                        <a:t>Смешанные единоборства</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Область</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800" dirty="0" smtClean="0">
                          <a:solidFill>
                            <a:schemeClr val="tx2"/>
                          </a:solidFill>
                          <a:latin typeface="Times New Roman" panose="02020603050405020304" pitchFamily="18" charset="0"/>
                          <a:cs typeface="Times New Roman" panose="02020603050405020304" pitchFamily="18" charset="0"/>
                        </a:rPr>
                        <a:t>12</a:t>
                      </a: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12</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6058">
                <a:tc gridSpan="3">
                  <a:txBody>
                    <a:bodyPr/>
                    <a:lstStyle/>
                    <a:p>
                      <a:pPr algn="ctr">
                        <a:lnSpc>
                          <a:spcPct val="115000"/>
                        </a:lnSpc>
                        <a:spcAft>
                          <a:spcPts val="0"/>
                        </a:spcAft>
                      </a:pPr>
                      <a:r>
                        <a:rPr lang="ru-RU" sz="1800" dirty="0">
                          <a:solidFill>
                            <a:schemeClr val="tx2"/>
                          </a:solidFill>
                          <a:effectLst/>
                          <a:latin typeface="Times New Roman" panose="02020603050405020304" pitchFamily="18" charset="0"/>
                          <a:ea typeface="Calibri"/>
                          <a:cs typeface="Times New Roman" panose="02020603050405020304" pitchFamily="18" charset="0"/>
                        </a:rPr>
                        <a:t>Итого</a:t>
                      </a:r>
                    </a:p>
                  </a:txBody>
                  <a:tcPr marL="32034" marR="32034" marT="0" marB="0">
                    <a:lnT w="12700" cap="flat" cmpd="sng" algn="ctr">
                      <a:solidFill>
                        <a:srgbClr val="000000"/>
                      </a:solidFill>
                      <a:prstDash val="solid"/>
                      <a:round/>
                      <a:headEnd type="none" w="med" len="med"/>
                      <a:tailEnd type="none" w="med" len="med"/>
                    </a:lnT>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solidFill>
                            <a:schemeClr val="tx2"/>
                          </a:solidFill>
                          <a:effectLst/>
                          <a:latin typeface="Times New Roman" panose="02020603050405020304" pitchFamily="18" charset="0"/>
                          <a:ea typeface="Calibri"/>
                          <a:cs typeface="Times New Roman" panose="02020603050405020304" pitchFamily="18" charset="0"/>
                        </a:rPr>
                        <a:t>84</a:t>
                      </a:r>
                      <a:endParaRPr lang="ru-RU" sz="1800" dirty="0">
                        <a:solidFill>
                          <a:schemeClr val="tx2"/>
                        </a:solidFill>
                        <a:effectLst/>
                        <a:latin typeface="Times New Roman" panose="02020603050405020304" pitchFamily="18" charset="0"/>
                        <a:ea typeface="Calibri"/>
                        <a:cs typeface="Times New Roman" panose="02020603050405020304" pitchFamily="18" charset="0"/>
                      </a:endParaRPr>
                    </a:p>
                  </a:txBody>
                  <a:tcPr marL="32034" marR="32034" marT="0" marB="0">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1769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84784"/>
            <a:ext cx="7408333" cy="4641379"/>
          </a:xfrm>
        </p:spPr>
        <p:txBody>
          <a:bodyPr>
            <a:normAutofit/>
          </a:bodyPr>
          <a:lstStyle/>
          <a:p>
            <a:endParaRPr lang="ru-RU" dirty="0" smtClean="0">
              <a:latin typeface="Times New Roman" panose="02020603050405020304" pitchFamily="18" charset="0"/>
              <a:ea typeface="Times New Roman" panose="02020603050405020304" pitchFamily="18" charset="0"/>
            </a:endParaRPr>
          </a:p>
          <a:p>
            <a:pPr>
              <a:lnSpc>
                <a:spcPct val="105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Результаты муниципального этапа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ВсОШ</a:t>
            </a:r>
            <a:r>
              <a:rPr lang="ru-RU" dirty="0" smtClean="0">
                <a:latin typeface="Times New Roman" panose="02020603050405020304" pitchFamily="18" charset="0"/>
                <a:ea typeface="Calibri" panose="020F0502020204030204" pitchFamily="34" charset="0"/>
                <a:cs typeface="Times New Roman" panose="02020603050405020304" pitchFamily="18" charset="0"/>
              </a:rPr>
              <a:t> 2021-2022</a:t>
            </a:r>
          </a:p>
          <a:p>
            <a:pPr indent="0">
              <a:lnSpc>
                <a:spcPct val="105000"/>
              </a:lnSpc>
              <a:spcAft>
                <a:spcPts val="800"/>
              </a:spcAft>
              <a:buNone/>
            </a:pPr>
            <a:r>
              <a:rPr lang="ru-RU" sz="18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0">
              <a:lnSpc>
                <a:spcPct val="105000"/>
              </a:lnSpc>
              <a:spcAft>
                <a:spcPts val="800"/>
              </a:spcAft>
              <a:buNone/>
            </a:pPr>
            <a:r>
              <a:rPr lang="ru-RU" sz="1800" dirty="0">
                <a:latin typeface="Times New Roman" panose="02020603050405020304" pitchFamily="18" charset="0"/>
                <a:ea typeface="Calibri" panose="020F0502020204030204" pitchFamily="34" charset="0"/>
                <a:cs typeface="Times New Roman" panose="02020603050405020304" pitchFamily="18" charset="0"/>
              </a:rPr>
              <a:t>	</a:t>
            </a:r>
            <a:r>
              <a:rPr lang="ru-RU" sz="1800" dirty="0" smtClean="0">
                <a:latin typeface="Times New Roman" panose="02020603050405020304" pitchFamily="18" charset="0"/>
                <a:ea typeface="Calibri" panose="020F0502020204030204" pitchFamily="34" charset="0"/>
                <a:cs typeface="Times New Roman" panose="02020603050405020304" pitchFamily="18" charset="0"/>
              </a:rPr>
              <a:t>Всего </a:t>
            </a:r>
            <a:r>
              <a:rPr lang="ru-RU" sz="1800" dirty="0">
                <a:latin typeface="Times New Roman" panose="02020603050405020304" pitchFamily="18" charset="0"/>
                <a:ea typeface="Calibri" panose="020F0502020204030204" pitchFamily="34" charset="0"/>
                <a:cs typeface="Times New Roman" panose="02020603050405020304" pitchFamily="18" charset="0"/>
              </a:rPr>
              <a:t>участвовало в школьном туре Всероссийской олимпиады 324 учащихся, из них 41 учащихся стали победителями и призерами данного этапа. Приняли участие в муниципальном этапе </a:t>
            </a:r>
            <a:r>
              <a:rPr lang="ru-RU" sz="1800" dirty="0" err="1">
                <a:latin typeface="Times New Roman" panose="02020603050405020304" pitchFamily="18" charset="0"/>
                <a:ea typeface="Calibri" panose="020F0502020204030204" pitchFamily="34" charset="0"/>
                <a:cs typeface="Times New Roman" panose="02020603050405020304" pitchFamily="18" charset="0"/>
              </a:rPr>
              <a:t>ВсОШ</a:t>
            </a:r>
            <a:r>
              <a:rPr lang="ru-RU" sz="1800" dirty="0">
                <a:latin typeface="Times New Roman" panose="02020603050405020304" pitchFamily="18" charset="0"/>
                <a:ea typeface="Calibri" panose="020F0502020204030204" pitchFamily="34" charset="0"/>
                <a:cs typeface="Times New Roman" panose="02020603050405020304" pitchFamily="18" charset="0"/>
              </a:rPr>
              <a:t> – 33 учащихся. Результативно на муниципальном этапе </a:t>
            </a:r>
            <a:r>
              <a:rPr lang="ru-RU" sz="1800" dirty="0" err="1">
                <a:latin typeface="Times New Roman" panose="02020603050405020304" pitchFamily="18" charset="0"/>
                <a:ea typeface="Calibri" panose="020F0502020204030204" pitchFamily="34" charset="0"/>
                <a:cs typeface="Times New Roman" panose="02020603050405020304" pitchFamily="18" charset="0"/>
              </a:rPr>
              <a:t>ВсОШ</a:t>
            </a:r>
            <a:r>
              <a:rPr lang="ru-RU" sz="1800" dirty="0">
                <a:latin typeface="Times New Roman" panose="02020603050405020304" pitchFamily="18" charset="0"/>
                <a:ea typeface="Calibri" panose="020F0502020204030204" pitchFamily="34" charset="0"/>
                <a:cs typeface="Times New Roman" panose="02020603050405020304" pitchFamily="18" charset="0"/>
              </a:rPr>
              <a:t> показали свои знания только 5 учащихся среди 5-11 </a:t>
            </a:r>
            <a:r>
              <a:rPr lang="ru-RU" sz="1800" dirty="0" smtClean="0">
                <a:latin typeface="Times New Roman" panose="02020603050405020304" pitchFamily="18" charset="0"/>
                <a:ea typeface="Calibri" panose="020F0502020204030204" pitchFamily="34" charset="0"/>
                <a:cs typeface="Times New Roman" panose="02020603050405020304" pitchFamily="18" charset="0"/>
              </a:rPr>
              <a:t>классов.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ru-RU"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3" y="332656"/>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666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548680"/>
            <a:ext cx="8640960" cy="3451225"/>
          </a:xfrm>
        </p:spPr>
        <p:txBody>
          <a:bodyPr/>
          <a:lstStyle/>
          <a:p>
            <a:pPr>
              <a:spcAft>
                <a:spcPts val="0"/>
              </a:spcAft>
            </a:pPr>
            <a:r>
              <a:rPr lang="ru-RU" dirty="0"/>
              <a:t> </a:t>
            </a:r>
            <a:r>
              <a:rPr lang="ru-RU" dirty="0">
                <a:latin typeface="Times New Roman" panose="02020603050405020304" pitchFamily="18" charset="0"/>
                <a:cs typeface="Times New Roman" panose="02020603050405020304" pitchFamily="18" charset="0"/>
              </a:rPr>
              <a:t>В школе сформированы </a:t>
            </a:r>
            <a:r>
              <a:rPr lang="ru-RU" dirty="0" smtClean="0">
                <a:latin typeface="Times New Roman" panose="02020603050405020304" pitchFamily="18" charset="0"/>
                <a:cs typeface="Times New Roman" panose="02020603050405020304" pitchFamily="18" charset="0"/>
              </a:rPr>
              <a:t>два </a:t>
            </a:r>
            <a:r>
              <a:rPr lang="ru-RU" dirty="0">
                <a:latin typeface="Times New Roman" panose="02020603050405020304" pitchFamily="18" charset="0"/>
                <a:cs typeface="Times New Roman" panose="02020603050405020304" pitchFamily="18" charset="0"/>
              </a:rPr>
              <a:t>профильных класса (приказ директора МБОУ г. Иркутска СОШ №80 </a:t>
            </a:r>
            <a:r>
              <a:rPr lang="ru-RU" dirty="0" smtClean="0">
                <a:latin typeface="Times New Roman" panose="02020603050405020304" pitchFamily="18" charset="0"/>
                <a:cs typeface="Times New Roman" panose="02020603050405020304" pitchFamily="18" charset="0"/>
              </a:rPr>
              <a:t>от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01.09.2022 </a:t>
            </a:r>
            <a:r>
              <a:rPr lang="ru-RU" dirty="0">
                <a:latin typeface="Times New Roman" panose="02020603050405020304" pitchFamily="18" charset="0"/>
                <a:ea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 </a:t>
            </a:r>
          </a:p>
          <a:p>
            <a:pPr>
              <a:spcAft>
                <a:spcPts val="0"/>
              </a:spcAft>
            </a:pPr>
            <a:r>
              <a:rPr lang="ru-RU"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129/4</a:t>
            </a:r>
            <a:endParaRPr lang="ru-RU"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dirty="0"/>
              <a:t>	</a:t>
            </a:r>
            <a:r>
              <a:rPr lang="ru-RU" sz="2000" dirty="0"/>
              <a:t>10А </a:t>
            </a:r>
            <a:r>
              <a:rPr lang="ru-RU" sz="2000" dirty="0" smtClean="0"/>
              <a:t>– технологический- </a:t>
            </a:r>
            <a:r>
              <a:rPr lang="en-US" sz="2000" dirty="0" smtClean="0"/>
              <a:t>30</a:t>
            </a:r>
            <a:r>
              <a:rPr lang="ru-RU" sz="2000" dirty="0" smtClean="0"/>
              <a:t>;</a:t>
            </a:r>
            <a:endParaRPr lang="ru-RU" sz="2000" dirty="0"/>
          </a:p>
          <a:p>
            <a:pPr marL="0" indent="0">
              <a:buNone/>
            </a:pPr>
            <a:r>
              <a:rPr lang="ru-RU" sz="2000" dirty="0"/>
              <a:t>	10Б – </a:t>
            </a:r>
            <a:r>
              <a:rPr lang="ru-RU" sz="2000" dirty="0" smtClean="0"/>
              <a:t>гуманитарный – </a:t>
            </a:r>
            <a:r>
              <a:rPr lang="en-US" sz="2000" dirty="0" smtClean="0"/>
              <a:t>30</a:t>
            </a:r>
            <a:r>
              <a:rPr lang="ru-RU" sz="2000" dirty="0" smtClean="0"/>
              <a:t> чел.; </a:t>
            </a:r>
          </a:p>
          <a:p>
            <a:pPr marL="0" indent="0">
              <a:buNone/>
            </a:pPr>
            <a:r>
              <a:rPr lang="ru-RU" sz="2000" dirty="0" smtClean="0"/>
              <a:t>	11А </a:t>
            </a:r>
            <a:r>
              <a:rPr lang="ru-RU" sz="2000" dirty="0"/>
              <a:t>– </a:t>
            </a:r>
            <a:r>
              <a:rPr lang="ru-RU" sz="2000" dirty="0" smtClean="0"/>
              <a:t>технологический – 20 чел.;</a:t>
            </a:r>
          </a:p>
          <a:p>
            <a:pPr marL="0" indent="0">
              <a:buNone/>
            </a:pPr>
            <a:r>
              <a:rPr lang="ru-RU" sz="2000" dirty="0"/>
              <a:t>	</a:t>
            </a:r>
            <a:r>
              <a:rPr lang="ru-RU" sz="2000" dirty="0" smtClean="0"/>
              <a:t>11Б – социально-экономический – 25 чел.</a:t>
            </a:r>
          </a:p>
          <a:p>
            <a:pPr marL="0" indent="0">
              <a:buNone/>
            </a:pPr>
            <a:r>
              <a:rPr lang="ru-RU" sz="2000" dirty="0"/>
              <a:t>	</a:t>
            </a:r>
            <a:r>
              <a:rPr lang="ru-RU" sz="2000" dirty="0" smtClean="0"/>
              <a:t>Продолжена </a:t>
            </a:r>
            <a:r>
              <a:rPr lang="ru-RU" sz="2000" dirty="0"/>
              <a:t>реализация учебного плана </a:t>
            </a:r>
            <a:r>
              <a:rPr lang="ru-RU" sz="2000" dirty="0" smtClean="0"/>
              <a:t>на основе сетевого взаимодействия с ВУЗами </a:t>
            </a:r>
            <a:r>
              <a:rPr lang="ru-RU" sz="2000" dirty="0" err="1" smtClean="0"/>
              <a:t>ИрНИТУ</a:t>
            </a:r>
            <a:r>
              <a:rPr lang="ru-RU" sz="2000" dirty="0" smtClean="0"/>
              <a:t> и </a:t>
            </a:r>
            <a:r>
              <a:rPr lang="ru-RU" sz="2000" dirty="0" err="1" smtClean="0"/>
              <a:t>ИрГУПС</a:t>
            </a:r>
            <a:r>
              <a:rPr lang="ru-RU" sz="2000" dirty="0" smtClean="0"/>
              <a:t>. </a:t>
            </a:r>
            <a:endParaRPr lang="en-US" sz="2000" dirty="0" smtClean="0"/>
          </a:p>
          <a:p>
            <a:pPr marL="0" indent="0">
              <a:buNone/>
            </a:pPr>
            <a:r>
              <a:rPr lang="ru-RU" sz="2000" dirty="0" smtClean="0"/>
              <a:t>Итого </a:t>
            </a:r>
            <a:r>
              <a:rPr lang="ru-RU" sz="2000" dirty="0"/>
              <a:t>в профильных классах </a:t>
            </a:r>
            <a:r>
              <a:rPr lang="ru-RU" sz="2000" dirty="0" smtClean="0"/>
              <a:t>обучается 10</a:t>
            </a:r>
            <a:r>
              <a:rPr lang="en-US" sz="2000" dirty="0" smtClean="0"/>
              <a:t>5</a:t>
            </a:r>
            <a:r>
              <a:rPr lang="ru-RU" sz="2000" dirty="0" smtClean="0"/>
              <a:t> человек, </a:t>
            </a:r>
            <a:r>
              <a:rPr lang="ru-RU" sz="2000" dirty="0"/>
              <a:t>что составляет </a:t>
            </a:r>
            <a:r>
              <a:rPr lang="ru-RU" sz="2000" dirty="0" smtClean="0"/>
              <a:t>100 </a:t>
            </a:r>
            <a:r>
              <a:rPr lang="ru-RU" sz="2000" dirty="0"/>
              <a:t>% от общего количества обучающихся уровня среднего общего образования. </a:t>
            </a:r>
          </a:p>
          <a:p>
            <a:pPr marL="0" indent="0">
              <a:lnSpc>
                <a:spcPct val="105000"/>
              </a:lnSpc>
              <a:spcAft>
                <a:spcPts val="800"/>
              </a:spcAft>
              <a:buNone/>
            </a:pPr>
            <a:r>
              <a:rPr lang="ru-RU" sz="2000" dirty="0" smtClean="0"/>
              <a:t>	Ученики профильных классов являются победителями </a:t>
            </a:r>
            <a:r>
              <a:rPr lang="ru-RU" sz="2000" dirty="0" smtClean="0">
                <a:latin typeface="Times New Roman" panose="02020603050405020304" pitchFamily="18" charset="0"/>
                <a:ea typeface="Calibri" panose="020F0502020204030204" pitchFamily="34" charset="0"/>
              </a:rPr>
              <a:t>Региональной открытой межвузовской олимпиады </a:t>
            </a:r>
            <a:r>
              <a:rPr lang="ru-RU" sz="2000" dirty="0">
                <a:latin typeface="Times New Roman" panose="02020603050405020304" pitchFamily="18" charset="0"/>
                <a:ea typeface="Calibri" panose="020F0502020204030204" pitchFamily="34" charset="0"/>
              </a:rPr>
              <a:t>ФГБОУ ВО «</a:t>
            </a:r>
            <a:r>
              <a:rPr lang="ru-RU" sz="2000" dirty="0" err="1">
                <a:latin typeface="Times New Roman" panose="02020603050405020304" pitchFamily="18" charset="0"/>
                <a:ea typeface="Calibri" panose="020F0502020204030204" pitchFamily="34" charset="0"/>
              </a:rPr>
              <a:t>ИрНИТУ</a:t>
            </a:r>
            <a:r>
              <a:rPr lang="ru-RU" sz="2000" dirty="0">
                <a:latin typeface="Times New Roman" panose="02020603050405020304" pitchFamily="18" charset="0"/>
                <a:ea typeface="Calibri" panose="020F0502020204030204" pitchFamily="34" charset="0"/>
              </a:rPr>
              <a:t>» «Современная энергетика</a:t>
            </a:r>
            <a:r>
              <a:rPr lang="ru-RU" sz="2000" dirty="0" smtClean="0">
                <a:latin typeface="Times New Roman" panose="02020603050405020304" pitchFamily="18" charset="0"/>
                <a:ea typeface="Calibri" panose="020F0502020204030204" pitchFamily="34" charset="0"/>
              </a:rPr>
              <a:t>»; финалистами и призерами Всероссийского конкурса «Большая перемена»; призерами и победителями муниципального конкурса «Иркутская компьютериада 2022»- (5 </a:t>
            </a:r>
            <a:r>
              <a:rPr lang="ru-RU" sz="2000" dirty="0" err="1" smtClean="0">
                <a:latin typeface="Times New Roman" panose="02020603050405020304" pitchFamily="18" charset="0"/>
                <a:ea typeface="Calibri" panose="020F0502020204030204" pitchFamily="34" charset="0"/>
              </a:rPr>
              <a:t>обучающихсяпрофильных</a:t>
            </a:r>
            <a:r>
              <a:rPr lang="ru-RU" sz="2000" dirty="0" smtClean="0">
                <a:latin typeface="Times New Roman" panose="02020603050405020304" pitchFamily="18" charset="0"/>
                <a:ea typeface="Calibri" panose="020F0502020204030204" pitchFamily="34" charset="0"/>
              </a:rPr>
              <a:t> классов).</a:t>
            </a:r>
            <a:endParaRPr lang="ru-RU" sz="2000" dirty="0" smtClean="0"/>
          </a:p>
        </p:txBody>
      </p:sp>
    </p:spTree>
    <p:extLst>
      <p:ext uri="{BB962C8B-B14F-4D97-AF65-F5344CB8AC3E}">
        <p14:creationId xmlns:p14="http://schemas.microsoft.com/office/powerpoint/2010/main" val="3089546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nSpc>
                <a:spcPct val="115000"/>
              </a:lnSpc>
              <a:spcAft>
                <a:spcPts val="0"/>
              </a:spcAft>
            </a:pPr>
            <a:r>
              <a:rPr lang="ru-RU" sz="3200" dirty="0">
                <a:latin typeface="Times New Roman"/>
                <a:ea typeface="Calibri"/>
                <a:cs typeface="Times New Roman"/>
              </a:rPr>
              <a:t>Призеры и победители </a:t>
            </a:r>
            <a:r>
              <a:rPr lang="ru-RU" sz="3200" i="1" dirty="0">
                <a:latin typeface="Times New Roman"/>
                <a:ea typeface="Calibri"/>
                <a:cs typeface="Times New Roman"/>
              </a:rPr>
              <a:t>муниципального</a:t>
            </a:r>
            <a:r>
              <a:rPr lang="ru-RU" sz="3200" dirty="0">
                <a:latin typeface="Times New Roman"/>
                <a:ea typeface="Calibri"/>
                <a:cs typeface="Times New Roman"/>
              </a:rPr>
              <a:t> этапа Всероссийской олимпиады </a:t>
            </a:r>
            <a:r>
              <a:rPr lang="ru-RU" sz="3200" dirty="0" smtClean="0">
                <a:latin typeface="Times New Roman"/>
                <a:ea typeface="Calibri"/>
                <a:cs typeface="Times New Roman"/>
              </a:rPr>
              <a:t>школьников 2021-2022 учебный год</a:t>
            </a:r>
            <a:r>
              <a:rPr lang="ru-RU" sz="2400" dirty="0">
                <a:latin typeface="Calibri"/>
                <a:ea typeface="Calibri"/>
                <a:cs typeface="Times New Roman"/>
              </a:rPr>
              <a:t/>
            </a:r>
            <a:br>
              <a:rPr lang="ru-RU" sz="2400" dirty="0">
                <a:latin typeface="Calibri"/>
                <a:ea typeface="Calibri"/>
                <a:cs typeface="Times New Roman"/>
              </a:rPr>
            </a:br>
            <a:endParaRPr lang="ru-RU" sz="3200" dirty="0"/>
          </a:p>
        </p:txBody>
      </p:sp>
      <p:pic>
        <p:nvPicPr>
          <p:cNvPr id="2" name="Рисунок 1"/>
          <p:cNvPicPr>
            <a:picLocks noChangeAspect="1"/>
          </p:cNvPicPr>
          <p:nvPr/>
        </p:nvPicPr>
        <p:blipFill>
          <a:blip r:embed="rId2"/>
          <a:stretch>
            <a:fillRect/>
          </a:stretch>
        </p:blipFill>
        <p:spPr>
          <a:xfrm>
            <a:off x="683568" y="1772816"/>
            <a:ext cx="7776864" cy="4464496"/>
          </a:xfrm>
          <a:prstGeom prst="rect">
            <a:avLst/>
          </a:prstGeom>
        </p:spPr>
      </p:pic>
    </p:spTree>
    <p:extLst>
      <p:ext uri="{BB962C8B-B14F-4D97-AF65-F5344CB8AC3E}">
        <p14:creationId xmlns:p14="http://schemas.microsoft.com/office/powerpoint/2010/main" val="15338705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496943" cy="3456384"/>
          </a:xfrm>
        </p:spPr>
        <p:txBody>
          <a:bodyPr>
            <a:normAutofit fontScale="92500" lnSpcReduction="10000"/>
          </a:bodyPr>
          <a:lstStyle/>
          <a:p>
            <a:pPr marL="301943" lvl="1" indent="0">
              <a:lnSpc>
                <a:spcPct val="107000"/>
              </a:lnSpc>
              <a:spcAft>
                <a:spcPts val="800"/>
              </a:spcAft>
              <a:buNone/>
            </a:pPr>
            <a:r>
              <a:rPr lang="ru-RU" dirty="0" smtClean="0">
                <a:latin typeface="Times New Roman" panose="02020603050405020304" pitchFamily="18" charset="0"/>
                <a:ea typeface="Calibri" panose="020F0502020204030204" pitchFamily="34" charset="0"/>
                <a:cs typeface="Times New Roman" panose="02020603050405020304" pitchFamily="18" charset="0"/>
              </a:rPr>
              <a:t>	Всего </a:t>
            </a:r>
            <a:r>
              <a:rPr lang="ru-RU" dirty="0">
                <a:latin typeface="Times New Roman" panose="02020603050405020304" pitchFamily="18" charset="0"/>
                <a:ea typeface="Calibri" panose="020F0502020204030204" pitchFamily="34" charset="0"/>
                <a:cs typeface="Times New Roman" panose="02020603050405020304" pitchFamily="18" charset="0"/>
              </a:rPr>
              <a:t>за 2021-2022 учебный год приняло участие в НПК разного уровня 32 человека НОО, ООО, СОО. Из них победители: 9 учащихся, призеры: 13 учащихся, 10- участников</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marL="301943" lvl="1" indent="0">
              <a:lnSpc>
                <a:spcPct val="107000"/>
              </a:lnSpc>
              <a:spcAft>
                <a:spcPts val="800"/>
              </a:spcAft>
              <a:buNone/>
            </a:pP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dirty="0" smtClean="0">
                <a:latin typeface="Times New Roman" panose="02020603050405020304" pitchFamily="18" charset="0"/>
                <a:ea typeface="Calibri" panose="020F0502020204030204" pitchFamily="34" charset="0"/>
                <a:cs typeface="Times New Roman" panose="02020603050405020304" pitchFamily="18" charset="0"/>
              </a:rPr>
              <a:t>	Таким </a:t>
            </a:r>
            <a:r>
              <a:rPr lang="ru-RU" dirty="0">
                <a:latin typeface="Times New Roman" panose="02020603050405020304" pitchFamily="18" charset="0"/>
                <a:ea typeface="Calibri" panose="020F0502020204030204" pitchFamily="34" charset="0"/>
                <a:cs typeface="Times New Roman" panose="02020603050405020304" pitchFamily="18" charset="0"/>
              </a:rPr>
              <a:t>образом результативность составила: 69% от общего числа учащихся.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endParaRPr lang="ru-RU" dirty="0" smtClean="0"/>
          </a:p>
        </p:txBody>
      </p:sp>
      <p:sp>
        <p:nvSpPr>
          <p:cNvPr id="3" name="Заголовок 2"/>
          <p:cNvSpPr>
            <a:spLocks noGrp="1"/>
          </p:cNvSpPr>
          <p:nvPr>
            <p:ph type="title"/>
          </p:nvPr>
        </p:nvSpPr>
        <p:spPr/>
        <p:txBody>
          <a:bodyPr>
            <a:normAutofit fontScale="90000"/>
          </a:bodyPr>
          <a:lstStyle/>
          <a:p>
            <a:r>
              <a:rPr lang="ru-RU" dirty="0" smtClean="0"/>
              <a:t>Участие в НПК 2021-2022 учебном году</a:t>
            </a:r>
            <a:endParaRPr lang="ru-RU" dirty="0"/>
          </a:p>
        </p:txBody>
      </p:sp>
    </p:spTree>
    <p:extLst>
      <p:ext uri="{BB962C8B-B14F-4D97-AF65-F5344CB8AC3E}">
        <p14:creationId xmlns:p14="http://schemas.microsoft.com/office/powerpoint/2010/main" val="2997355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lnSpc>
                <a:spcPct val="105000"/>
              </a:lnSpc>
              <a:spcAft>
                <a:spcPts val="800"/>
              </a:spcAft>
            </a:pPr>
            <a:r>
              <a:rPr lang="ru-RU" sz="20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Свыше </a:t>
            </a:r>
            <a:r>
              <a:rPr lang="ru-RU"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680 учащихся 53% от общего количества обучающихся в МБОУ г. Иркутска СОШ №80 приняли участие различных творческих и интеллектуальных конкурсах, проектах, выставках, соревнованиях международного, всероссийского, регионального и муниципального уровней. В которых победителями и призерами являются – 297 учащихся, что составило 16 % от общего количества учащихся школы. 383 учащихся приняли участие, не имея результатов. П</a:t>
            </a:r>
            <a:r>
              <a:rPr lang="ru-RU" sz="20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реобладающая </a:t>
            </a:r>
            <a:r>
              <a:rPr lang="ru-RU"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доля участников принадлежит ООО </a:t>
            </a:r>
            <a:r>
              <a:rPr lang="ru-RU" sz="20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(342 учащихся), </a:t>
            </a:r>
            <a:r>
              <a:rPr lang="ru-RU"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СОО составила </a:t>
            </a:r>
            <a:r>
              <a:rPr lang="ru-RU" sz="20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(181 участника), </a:t>
            </a:r>
            <a:r>
              <a:rPr lang="ru-RU"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НОО </a:t>
            </a:r>
            <a:r>
              <a:rPr lang="ru-RU" sz="20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–(157 учащихся).</a:t>
            </a:r>
            <a:r>
              <a:rPr lang="ru-RU"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r>
            <a:br>
              <a:rPr lang="ru-RU"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ru-RU" sz="2000" dirty="0">
              <a:solidFill>
                <a:schemeClr val="tx2"/>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367365" y="836712"/>
            <a:ext cx="6417734" cy="1224136"/>
          </a:xfrm>
        </p:spPr>
        <p:txBody>
          <a:bodyPr>
            <a:noAutofit/>
          </a:bodyPr>
          <a:lstStyle/>
          <a:p>
            <a:r>
              <a:rPr lang="ru-RU" sz="3200" dirty="0">
                <a:latin typeface="Times New Roman" panose="02020603050405020304" pitchFamily="18" charset="0"/>
                <a:ea typeface="+mj-ea"/>
                <a:cs typeface="Times New Roman" panose="02020603050405020304" pitchFamily="18" charset="0"/>
              </a:rPr>
              <a:t>Участие в </a:t>
            </a:r>
            <a:r>
              <a:rPr lang="ru-RU" sz="3200" dirty="0" smtClean="0">
                <a:latin typeface="Times New Roman" panose="02020603050405020304" pitchFamily="18" charset="0"/>
                <a:ea typeface="+mj-ea"/>
                <a:cs typeface="Times New Roman" panose="02020603050405020304" pitchFamily="18" charset="0"/>
              </a:rPr>
              <a:t>интеллектуальных </a:t>
            </a:r>
            <a:r>
              <a:rPr lang="ru-RU" sz="3200" dirty="0">
                <a:latin typeface="Times New Roman" panose="02020603050405020304" pitchFamily="18" charset="0"/>
                <a:ea typeface="+mj-ea"/>
                <a:cs typeface="Times New Roman" panose="02020603050405020304" pitchFamily="18" charset="0"/>
              </a:rPr>
              <a:t>творческих конкурсах</a:t>
            </a:r>
            <a:r>
              <a:rPr lang="ru-RU" sz="3200" dirty="0" smtClean="0">
                <a:latin typeface="Times New Roman" panose="02020603050405020304" pitchFamily="18" charset="0"/>
                <a:cs typeface="Times New Roman" panose="02020603050405020304" pitchFamily="18" charset="0"/>
              </a:rPr>
              <a:t> 2021-2022 учебном году</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073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31542856"/>
              </p:ext>
            </p:extLst>
          </p:nvPr>
        </p:nvGraphicFramePr>
        <p:xfrm>
          <a:off x="107503" y="1268760"/>
          <a:ext cx="8820473" cy="5438176"/>
        </p:xfrm>
        <a:graphic>
          <a:graphicData uri="http://schemas.openxmlformats.org/drawingml/2006/table">
            <a:tbl>
              <a:tblPr firstRow="1" firstCol="1" bandRow="1"/>
              <a:tblGrid>
                <a:gridCol w="3162897">
                  <a:extLst>
                    <a:ext uri="{9D8B030D-6E8A-4147-A177-3AD203B41FA5}">
                      <a16:colId xmlns:a16="http://schemas.microsoft.com/office/drawing/2014/main" xmlns="" val="20000"/>
                    </a:ext>
                  </a:extLst>
                </a:gridCol>
                <a:gridCol w="2319458">
                  <a:extLst>
                    <a:ext uri="{9D8B030D-6E8A-4147-A177-3AD203B41FA5}">
                      <a16:colId xmlns:a16="http://schemas.microsoft.com/office/drawing/2014/main" xmlns="" val="20001"/>
                    </a:ext>
                  </a:extLst>
                </a:gridCol>
                <a:gridCol w="773153">
                  <a:extLst>
                    <a:ext uri="{9D8B030D-6E8A-4147-A177-3AD203B41FA5}">
                      <a16:colId xmlns:a16="http://schemas.microsoft.com/office/drawing/2014/main" xmlns="" val="20002"/>
                    </a:ext>
                  </a:extLst>
                </a:gridCol>
                <a:gridCol w="2564965">
                  <a:extLst>
                    <a:ext uri="{9D8B030D-6E8A-4147-A177-3AD203B41FA5}">
                      <a16:colId xmlns:a16="http://schemas.microsoft.com/office/drawing/2014/main" xmlns="" val="20003"/>
                    </a:ext>
                  </a:extLst>
                </a:gridCol>
              </a:tblGrid>
              <a:tr h="387513">
                <a:tc>
                  <a:txBody>
                    <a:bodyPr/>
                    <a:lstStyle/>
                    <a:p>
                      <a:pPr algn="ctr">
                        <a:lnSpc>
                          <a:spcPct val="115000"/>
                        </a:lnSpc>
                        <a:spcAft>
                          <a:spcPts val="0"/>
                        </a:spcAft>
                      </a:pPr>
                      <a:r>
                        <a:rPr lang="ru-RU" sz="900" b="1" dirty="0" smtClean="0">
                          <a:solidFill>
                            <a:schemeClr val="tx2"/>
                          </a:solidFill>
                          <a:effectLst/>
                          <a:latin typeface="Times New Roman"/>
                          <a:ea typeface="Times New Roman"/>
                          <a:cs typeface="Calibri"/>
                        </a:rPr>
                        <a:t>Мероприятие</a:t>
                      </a:r>
                      <a:endParaRPr lang="ru-RU" sz="900" dirty="0">
                        <a:solidFill>
                          <a:schemeClr val="tx2"/>
                        </a:solidFill>
                        <a:effectLst/>
                        <a:latin typeface="Calibri"/>
                        <a:ea typeface="Calibri"/>
                        <a:cs typeface="Calibri"/>
                      </a:endParaRPr>
                    </a:p>
                  </a:txBody>
                  <a:tcPr marL="33419" marR="33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solidFill>
                            <a:schemeClr val="tx2"/>
                          </a:solidFill>
                          <a:effectLst/>
                          <a:latin typeface="Times New Roman"/>
                          <a:ea typeface="Times New Roman"/>
                          <a:cs typeface="Calibri"/>
                        </a:rPr>
                        <a:t>Направление</a:t>
                      </a:r>
                      <a:endParaRPr lang="ru-RU" sz="900" dirty="0">
                        <a:solidFill>
                          <a:schemeClr val="tx2"/>
                        </a:solidFill>
                        <a:effectLst/>
                        <a:latin typeface="Calibri"/>
                        <a:ea typeface="Calibri"/>
                        <a:cs typeface="Calibri"/>
                      </a:endParaRPr>
                    </a:p>
                  </a:txBody>
                  <a:tcPr marL="33419" marR="33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solidFill>
                            <a:schemeClr val="tx2"/>
                          </a:solidFill>
                          <a:effectLst/>
                          <a:latin typeface="Times New Roman"/>
                          <a:ea typeface="Times New Roman"/>
                          <a:cs typeface="Calibri"/>
                        </a:rPr>
                        <a:t>Результативность</a:t>
                      </a:r>
                      <a:endParaRPr lang="ru-RU" sz="900" dirty="0">
                        <a:solidFill>
                          <a:schemeClr val="tx2"/>
                        </a:solidFill>
                        <a:effectLst/>
                        <a:latin typeface="Calibri"/>
                        <a:ea typeface="Calibri"/>
                        <a:cs typeface="Calibri"/>
                      </a:endParaRPr>
                    </a:p>
                  </a:txBody>
                  <a:tcPr marL="33419" marR="33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spc="-10" dirty="0">
                          <a:solidFill>
                            <a:schemeClr val="tx2"/>
                          </a:solidFill>
                          <a:effectLst/>
                          <a:latin typeface="Times New Roman"/>
                          <a:ea typeface="Times New Roman"/>
                          <a:cs typeface="Calibri"/>
                        </a:rPr>
                        <a:t>Количество</a:t>
                      </a:r>
                      <a:r>
                        <a:rPr lang="ru-RU" sz="900" b="1" dirty="0">
                          <a:solidFill>
                            <a:schemeClr val="tx2"/>
                          </a:solidFill>
                          <a:effectLst/>
                          <a:latin typeface="Times New Roman"/>
                          <a:ea typeface="Times New Roman"/>
                          <a:cs typeface="Calibri"/>
                        </a:rPr>
                        <a:t> участников</a:t>
                      </a:r>
                      <a:endParaRPr lang="ru-RU" sz="900" dirty="0">
                        <a:solidFill>
                          <a:schemeClr val="tx2"/>
                        </a:solidFill>
                        <a:effectLst/>
                        <a:latin typeface="Calibri"/>
                        <a:ea typeface="Calibri"/>
                        <a:cs typeface="Calibri"/>
                      </a:endParaRPr>
                    </a:p>
                  </a:txBody>
                  <a:tcPr marL="33419" marR="33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2">
                <a:tc>
                  <a:txBody>
                    <a:bodyPr/>
                    <a:lstStyle/>
                    <a:p>
                      <a:pPr algn="just">
                        <a:lnSpc>
                          <a:spcPct val="115000"/>
                        </a:lnSpc>
                        <a:spcAft>
                          <a:spcPts val="0"/>
                        </a:spcAft>
                      </a:pP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Городской конкурс  «По ту сторону объектива» в рамках </a:t>
                      </a: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XVI</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молодежного компьютерного фестиваля «Иркутская компьютериада 2022»</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Департамент Образования</a:t>
                      </a:r>
                    </a:p>
                    <a:p>
                      <a:pPr algn="just">
                        <a:lnSpc>
                          <a:spcPct val="115000"/>
                        </a:lnSpc>
                        <a:spcAft>
                          <a:spcPts val="0"/>
                        </a:spcAft>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solidFill>
                            <a:schemeClr val="tx2"/>
                          </a:solidFill>
                          <a:effectLst/>
                          <a:latin typeface="Times New Roman" panose="02020603050405020304" pitchFamily="18" charset="0"/>
                          <a:ea typeface="Calibri"/>
                          <a:cs typeface="Times New Roman" panose="02020603050405020304" pitchFamily="18" charset="0"/>
                        </a:rPr>
                        <a:t>Диплом призер</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5000"/>
                        </a:lnSpc>
                        <a:spcAft>
                          <a:spcPts val="800"/>
                        </a:spcAft>
                      </a:pP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Елизарова Варвара</a:t>
                      </a:r>
                      <a:endParaRPr lang="ru-RU" sz="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1663">
                <a:tc>
                  <a:txBody>
                    <a:bodyPr/>
                    <a:lstStyle/>
                    <a:p>
                      <a:pPr algn="just">
                        <a:lnSpc>
                          <a:spcPct val="115000"/>
                        </a:lnSpc>
                        <a:spcAft>
                          <a:spcPts val="0"/>
                        </a:spcAft>
                      </a:pP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VI</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Региональный чемпионат корпораций </a:t>
                      </a:r>
                      <a:r>
                        <a:rPr lang="ru-RU" sz="1200" dirty="0" err="1"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ЮниорПрофи</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Иркутской области</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Министерство образования ИО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hangingPunct="0">
                        <a:lnSpc>
                          <a:spcPct val="115000"/>
                        </a:lnSpc>
                        <a:spcAft>
                          <a:spcPts val="0"/>
                        </a:spcAft>
                      </a:pP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Дипломы</a:t>
                      </a:r>
                      <a:r>
                        <a:rPr lang="ru-RU" sz="1200" kern="100" baseline="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победителей</a:t>
                      </a:r>
                      <a:endParaRPr lang="ru-RU" sz="1200" kern="100" dirty="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hangingPunct="0">
                        <a:lnSpc>
                          <a:spcPct val="115000"/>
                        </a:lnSpc>
                        <a:spcAft>
                          <a:spcPts val="0"/>
                        </a:spcAft>
                      </a:pPr>
                      <a:r>
                        <a:rPr lang="ru-RU" sz="1200" kern="100" dirty="0" err="1">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Педан</a:t>
                      </a:r>
                      <a:r>
                        <a:rPr lang="ru-RU" sz="1200" kern="100" dirty="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Михаил</a:t>
                      </a:r>
                    </a:p>
                    <a:p>
                      <a:pPr hangingPunct="0">
                        <a:lnSpc>
                          <a:spcPct val="115000"/>
                        </a:lnSpc>
                        <a:spcAft>
                          <a:spcPts val="0"/>
                        </a:spcAft>
                      </a:pPr>
                      <a:r>
                        <a:rPr lang="ru-RU" sz="1200" kern="100" dirty="0" err="1">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Муран</a:t>
                      </a:r>
                      <a:r>
                        <a:rPr lang="ru-RU" sz="1200" kern="100" dirty="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a:t>
                      </a: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Максим</a:t>
                      </a:r>
                    </a:p>
                    <a:p>
                      <a:pPr hangingPunct="0">
                        <a:spcAft>
                          <a:spcPts val="0"/>
                        </a:spcAft>
                      </a:pPr>
                      <a:r>
                        <a:rPr lang="ru-RU" sz="1200" kern="100" dirty="0" err="1"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Новокрещин</a:t>
                      </a: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Игорь</a:t>
                      </a:r>
                    </a:p>
                    <a:p>
                      <a:pPr hangingPunct="0">
                        <a:spcAft>
                          <a:spcPts val="0"/>
                        </a:spcAft>
                      </a:pP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a:t>
                      </a:r>
                    </a:p>
                    <a:p>
                      <a:r>
                        <a:rPr lang="ru-RU" sz="1200" dirty="0" err="1"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Ковешникова</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Мария</a:t>
                      </a:r>
                    </a:p>
                    <a:p>
                      <a:r>
                        <a:rPr lang="ru-RU" sz="1200" dirty="0" err="1"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Муран</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Максим</a:t>
                      </a:r>
                      <a:endParaRPr lang="ru-RU" sz="1200" kern="100" dirty="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762014">
                <a:tc>
                  <a:txBody>
                    <a:bodyPr/>
                    <a:lstStyle/>
                    <a:p>
                      <a:pPr>
                        <a:spcAft>
                          <a:spcPts val="0"/>
                        </a:spcAft>
                      </a:pP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V</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региональный чемпионат компетенций </a:t>
                      </a:r>
                      <a:r>
                        <a:rPr lang="ru-RU" sz="1200" dirty="0" err="1"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ЮниорПрофи</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Ио</a:t>
                      </a:r>
                    </a:p>
                    <a:p>
                      <a:pPr>
                        <a:spcAft>
                          <a:spcPts val="0"/>
                        </a:spcAft>
                      </a:pPr>
                      <a:endParaRPr lang="ru-RU" sz="1200" dirty="0" smtClean="0">
                        <a:solidFill>
                          <a:schemeClr val="tx2"/>
                        </a:solidFill>
                        <a:effectLst/>
                        <a:latin typeface="Times New Roman" panose="02020603050405020304" pitchFamily="18" charset="0"/>
                        <a:ea typeface="Calibri"/>
                        <a:cs typeface="Times New Roman" panose="02020603050405020304" pitchFamily="18" charset="0"/>
                      </a:endParaRPr>
                    </a:p>
                    <a:p>
                      <a:pPr>
                        <a:spcAft>
                          <a:spcPts val="0"/>
                        </a:spcAft>
                      </a:pP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II</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Открытый Региональный чемпионат «Молодые профессионалы» (</a:t>
                      </a: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World Skills Russia</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Иркутской области </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(Министерство образования Иркутской области)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Дипломы призеров</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Сертификат</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Миронов Кирилл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Спец Дмитрий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Елисеев Егор</a:t>
                      </a:r>
                    </a:p>
                  </a:txBody>
                  <a:tcPr marL="33419" marR="33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55910">
                <a:tc>
                  <a:txBody>
                    <a:bodyPr/>
                    <a:lstStyle/>
                    <a:p>
                      <a:pPr>
                        <a:lnSpc>
                          <a:spcPct val="105000"/>
                        </a:lnSpc>
                        <a:spcAft>
                          <a:spcPts val="800"/>
                        </a:spcAft>
                      </a:pP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игрового конкурса «Математический турнир по древним настольным играм» в рамках </a:t>
                      </a: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XVI</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молодежного компьютерного фестиваля «Иркутская компьютериада – 2022».</a:t>
                      </a:r>
                    </a:p>
                    <a:p>
                      <a:pPr>
                        <a:spcAft>
                          <a:spcPts val="0"/>
                        </a:spcAft>
                      </a:pP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Департамент Образования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Дипломы призеров</a:t>
                      </a:r>
                    </a:p>
                    <a:p>
                      <a:pPr>
                        <a:spcAft>
                          <a:spcPts val="0"/>
                        </a:spcAft>
                      </a:pP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hangingPunct="0">
                        <a:spcAft>
                          <a:spcPts val="0"/>
                        </a:spcAft>
                      </a:pP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Денисов Даниил</a:t>
                      </a:r>
                    </a:p>
                    <a:p>
                      <a:pPr hangingPunct="0">
                        <a:spcAft>
                          <a:spcPts val="0"/>
                        </a:spcAft>
                      </a:pPr>
                      <a:r>
                        <a:rPr lang="ru-RU" sz="1200" kern="100" dirty="0" smtClean="0">
                          <a:solidFill>
                            <a:schemeClr val="tx2"/>
                          </a:solidFill>
                          <a:effectLst/>
                          <a:latin typeface="Times New Roman" panose="02020603050405020304" pitchFamily="18" charset="0"/>
                          <a:ea typeface="NSimSun" panose="02010609030101010101" pitchFamily="49" charset="-122"/>
                          <a:cs typeface="Times New Roman" panose="02020603050405020304" pitchFamily="18" charset="0"/>
                        </a:rPr>
                        <a:t> </a:t>
                      </a:r>
                    </a:p>
                    <a:p>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Деревенец Ирина</a:t>
                      </a:r>
                    </a:p>
                    <a:p>
                      <a:r>
                        <a:rPr lang="ru-RU" sz="1200" dirty="0" smtClean="0">
                          <a:solidFill>
                            <a:schemeClr val="tx2"/>
                          </a:solidFill>
                          <a:effectLst/>
                          <a:latin typeface="Times New Roman" panose="02020603050405020304" pitchFamily="18" charset="0"/>
                          <a:ea typeface="Calibri"/>
                          <a:cs typeface="Times New Roman" panose="02020603050405020304" pitchFamily="18" charset="0"/>
                        </a:rPr>
                        <a:t>Балакирева Елизавета</a:t>
                      </a:r>
                      <a:endParaRPr lang="ru-RU" sz="1200" dirty="0">
                        <a:solidFill>
                          <a:schemeClr val="tx2"/>
                        </a:solidFill>
                        <a:effectLst/>
                        <a:latin typeface="Times New Roman" panose="02020603050405020304" pitchFamily="18" charset="0"/>
                        <a:ea typeface="Calibri"/>
                        <a:cs typeface="Times New Roman" panose="02020603050405020304" pitchFamily="18" charset="0"/>
                      </a:endParaRPr>
                    </a:p>
                  </a:txBody>
                  <a:tcPr marL="33419" marR="33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581121">
                <a:tc>
                  <a:txBody>
                    <a:bodyPr/>
                    <a:lstStyle/>
                    <a:p>
                      <a:pPr>
                        <a:lnSpc>
                          <a:spcPct val="105000"/>
                        </a:lnSpc>
                        <a:spcAft>
                          <a:spcPts val="800"/>
                        </a:spcAft>
                      </a:pP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Конкурс «Сам себе </a:t>
                      </a: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web</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-мастер» в рамках </a:t>
                      </a:r>
                      <a:r>
                        <a:rPr lang="en-US"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XVI</a:t>
                      </a:r>
                      <a:r>
                        <a:rPr lang="ru-RU" sz="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молодежного компьютерного фестиваля «Иркутская компьютериада –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Департамент образования администрации г. Иркутска.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Диплом победителя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Calibri"/>
                          <a:cs typeface="Times New Roman" panose="02020603050405020304" pitchFamily="18" charset="0"/>
                        </a:rPr>
                        <a:t>Зайцев Данила</a:t>
                      </a:r>
                    </a:p>
                  </a:txBody>
                  <a:tcPr marL="33419" marR="33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Заголовок 2"/>
          <p:cNvSpPr>
            <a:spLocks noGrp="1"/>
          </p:cNvSpPr>
          <p:nvPr>
            <p:ph type="title"/>
          </p:nvPr>
        </p:nvSpPr>
        <p:spPr/>
        <p:txBody>
          <a:bodyPr>
            <a:normAutofit/>
          </a:bodyPr>
          <a:lstStyle/>
          <a:p>
            <a:r>
              <a:rPr lang="ru-RU" sz="2400" dirty="0" smtClean="0">
                <a:latin typeface="Times New Roman" panose="02020603050405020304" pitchFamily="18" charset="0"/>
                <a:cs typeface="Times New Roman" panose="02020603050405020304" pitchFamily="18" charset="0"/>
              </a:rPr>
              <a:t>«Чемпионаты компетенций»  </a:t>
            </a:r>
            <a:r>
              <a:rPr lang="ru-RU" sz="2400" dirty="0">
                <a:latin typeface="Times New Roman" panose="02020603050405020304" pitchFamily="18" charset="0"/>
                <a:cs typeface="Times New Roman" panose="02020603050405020304" pitchFamily="18" charset="0"/>
              </a:rPr>
              <a:t>в </a:t>
            </a:r>
            <a:r>
              <a:rPr lang="ru-RU" sz="2400" dirty="0" smtClean="0">
                <a:latin typeface="Times New Roman" panose="02020603050405020304" pitchFamily="18" charset="0"/>
                <a:cs typeface="Times New Roman" panose="02020603050405020304" pitchFamily="18" charset="0"/>
              </a:rPr>
              <a:t>2021-2022 </a:t>
            </a:r>
            <a:r>
              <a:rPr lang="ru-RU" sz="2400" dirty="0">
                <a:latin typeface="Times New Roman" panose="02020603050405020304" pitchFamily="18" charset="0"/>
                <a:cs typeface="Times New Roman" panose="02020603050405020304" pitchFamily="18" charset="0"/>
              </a:rPr>
              <a:t>учебном году</a:t>
            </a:r>
            <a:r>
              <a:rPr lang="ru-RU" sz="3200" dirty="0" smtClean="0">
                <a:latin typeface="Times New Roman" panose="02020603050405020304" pitchFamily="18" charset="0"/>
                <a:cs typeface="Times New Roman" panose="02020603050405020304" pitchFamily="18" charset="0"/>
              </a:rPr>
              <a:t>. </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5861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66398259"/>
              </p:ext>
            </p:extLst>
          </p:nvPr>
        </p:nvGraphicFramePr>
        <p:xfrm>
          <a:off x="107504" y="1124744"/>
          <a:ext cx="8856983" cy="4800674"/>
        </p:xfrm>
        <a:graphic>
          <a:graphicData uri="http://schemas.openxmlformats.org/drawingml/2006/table">
            <a:tbl>
              <a:tblPr firstRow="1" firstCol="1" bandRow="1" bandCol="1"/>
              <a:tblGrid>
                <a:gridCol w="3668563">
                  <a:extLst>
                    <a:ext uri="{9D8B030D-6E8A-4147-A177-3AD203B41FA5}">
                      <a16:colId xmlns:a16="http://schemas.microsoft.com/office/drawing/2014/main" xmlns="" val="20000"/>
                    </a:ext>
                  </a:extLst>
                </a:gridCol>
                <a:gridCol w="960098">
                  <a:extLst>
                    <a:ext uri="{9D8B030D-6E8A-4147-A177-3AD203B41FA5}">
                      <a16:colId xmlns:a16="http://schemas.microsoft.com/office/drawing/2014/main" xmlns="" val="20001"/>
                    </a:ext>
                  </a:extLst>
                </a:gridCol>
                <a:gridCol w="768786">
                  <a:extLst>
                    <a:ext uri="{9D8B030D-6E8A-4147-A177-3AD203B41FA5}">
                      <a16:colId xmlns:a16="http://schemas.microsoft.com/office/drawing/2014/main" xmlns="" val="20002"/>
                    </a:ext>
                  </a:extLst>
                </a:gridCol>
                <a:gridCol w="991982">
                  <a:extLst>
                    <a:ext uri="{9D8B030D-6E8A-4147-A177-3AD203B41FA5}">
                      <a16:colId xmlns:a16="http://schemas.microsoft.com/office/drawing/2014/main" xmlns="" val="20003"/>
                    </a:ext>
                  </a:extLst>
                </a:gridCol>
                <a:gridCol w="736900">
                  <a:extLst>
                    <a:ext uri="{9D8B030D-6E8A-4147-A177-3AD203B41FA5}">
                      <a16:colId xmlns:a16="http://schemas.microsoft.com/office/drawing/2014/main" xmlns="" val="20004"/>
                    </a:ext>
                  </a:extLst>
                </a:gridCol>
                <a:gridCol w="917583">
                  <a:extLst>
                    <a:ext uri="{9D8B030D-6E8A-4147-A177-3AD203B41FA5}">
                      <a16:colId xmlns:a16="http://schemas.microsoft.com/office/drawing/2014/main" xmlns="" val="20005"/>
                    </a:ext>
                  </a:extLst>
                </a:gridCol>
                <a:gridCol w="813071">
                  <a:extLst>
                    <a:ext uri="{9D8B030D-6E8A-4147-A177-3AD203B41FA5}">
                      <a16:colId xmlns:a16="http://schemas.microsoft.com/office/drawing/2014/main" xmlns="" val="20006"/>
                    </a:ext>
                  </a:extLst>
                </a:gridCol>
              </a:tblGrid>
              <a:tr h="184264">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 </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b="1" dirty="0" smtClean="0">
                          <a:solidFill>
                            <a:schemeClr val="tx2"/>
                          </a:solidFill>
                          <a:effectLst/>
                          <a:latin typeface="Calibri"/>
                          <a:ea typeface="Calibri"/>
                          <a:cs typeface="Times New Roman"/>
                        </a:rPr>
                        <a:t>2020</a:t>
                      </a:r>
                      <a:endParaRPr lang="ru-RU" sz="1400" b="1"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tx2"/>
                          </a:solidFill>
                          <a:effectLst/>
                          <a:latin typeface="Calibri"/>
                          <a:ea typeface="Calibri"/>
                          <a:cs typeface="Times New Roman"/>
                        </a:rPr>
                        <a:t>2021</a:t>
                      </a:r>
                      <a:endParaRPr lang="ru-RU" sz="1400" b="1"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b="1" dirty="0" smtClean="0">
                          <a:solidFill>
                            <a:schemeClr val="tx2"/>
                          </a:solidFill>
                          <a:effectLst/>
                          <a:latin typeface="Calibri"/>
                          <a:ea typeface="Calibri"/>
                          <a:cs typeface="Times New Roman"/>
                        </a:rPr>
                        <a:t>2022</a:t>
                      </a:r>
                      <a:endParaRPr lang="ru-RU" sz="1400" b="1"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ВУЗы г. Иркутска</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79,2%</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49</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67</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ИГУ</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15,3%</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ИГМУ</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БГУ</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13,9%</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9,5</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6272">
                <a:tc>
                  <a:txBody>
                    <a:bodyPr/>
                    <a:lstStyle/>
                    <a:p>
                      <a:pPr>
                        <a:lnSpc>
                          <a:spcPct val="115000"/>
                        </a:lnSpc>
                        <a:spcAft>
                          <a:spcPts val="0"/>
                        </a:spcAft>
                      </a:pPr>
                      <a:r>
                        <a:rPr lang="ru-RU" sz="1400" dirty="0" err="1">
                          <a:solidFill>
                            <a:schemeClr val="tx2"/>
                          </a:solidFill>
                          <a:effectLst/>
                          <a:latin typeface="Times New Roman"/>
                          <a:ea typeface="Calibri"/>
                          <a:cs typeface="Times New Roman"/>
                        </a:rPr>
                        <a:t>ИрНИТУ</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23,6%</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12,1%</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20,6</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ИрГУПС</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7,6%</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6,9</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8096">
                <a:tc>
                  <a:txBody>
                    <a:bodyPr/>
                    <a:lstStyle/>
                    <a:p>
                      <a:pPr algn="just">
                        <a:lnSpc>
                          <a:spcPct val="107000"/>
                        </a:lnSpc>
                        <a:spcAft>
                          <a:spcPts val="0"/>
                        </a:spcAft>
                      </a:pPr>
                      <a:r>
                        <a:rPr lang="ru-RU" sz="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ИФИЯМ</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4,2%</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6272">
                <a:tc>
                  <a:txBody>
                    <a:bodyPr/>
                    <a:lstStyle/>
                    <a:p>
                      <a:pPr algn="just">
                        <a:lnSpc>
                          <a:spcPct val="115000"/>
                        </a:lnSpc>
                        <a:spcAft>
                          <a:spcPts val="0"/>
                        </a:spcAft>
                      </a:pPr>
                      <a:r>
                        <a:rPr lang="ru-RU" sz="1400" dirty="0" smtClean="0">
                          <a:solidFill>
                            <a:schemeClr val="tx2"/>
                          </a:solidFill>
                          <a:effectLst/>
                          <a:latin typeface="Times New Roman"/>
                          <a:ea typeface="Calibri"/>
                          <a:cs typeface="Times New Roman"/>
                        </a:rPr>
                        <a:t>РГУП</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4,6%</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Другие ВУЗы</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4,2%</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400" dirty="0" smtClean="0">
                          <a:solidFill>
                            <a:schemeClr val="tx2"/>
                          </a:solidFill>
                          <a:latin typeface="Times New Roman" panose="02020603050405020304" pitchFamily="18" charset="0"/>
                          <a:cs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ВУЗы других городов</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9,5</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 </a:t>
                      </a:r>
                      <a:r>
                        <a:rPr lang="ru-RU" sz="1400" dirty="0" err="1" smtClean="0">
                          <a:solidFill>
                            <a:schemeClr val="tx2"/>
                          </a:solidFill>
                          <a:effectLst/>
                          <a:latin typeface="Times New Roman"/>
                          <a:ea typeface="Calibri"/>
                          <a:cs typeface="Times New Roman"/>
                        </a:rPr>
                        <a:t>ИрГАУ</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solidFill>
                          <a:schemeClr val="tx2"/>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solidFill>
                          <a:schemeClr val="tx2"/>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dirty="0">
                        <a:solidFill>
                          <a:schemeClr val="tx2"/>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dirty="0">
                        <a:solidFill>
                          <a:schemeClr val="tx2"/>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0,9</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6272">
                <a:tc>
                  <a:txBody>
                    <a:bodyPr/>
                    <a:lstStyle/>
                    <a:p>
                      <a:pPr>
                        <a:lnSpc>
                          <a:spcPct val="115000"/>
                        </a:lnSpc>
                        <a:spcAft>
                          <a:spcPts val="0"/>
                        </a:spcAft>
                      </a:pPr>
                      <a:r>
                        <a:rPr lang="ru-RU" sz="1400" dirty="0" err="1">
                          <a:solidFill>
                            <a:schemeClr val="tx2"/>
                          </a:solidFill>
                          <a:effectLst/>
                          <a:latin typeface="Times New Roman"/>
                          <a:ea typeface="Calibri"/>
                          <a:cs typeface="Times New Roman"/>
                        </a:rPr>
                        <a:t>ССУЗы</a:t>
                      </a:r>
                      <a:r>
                        <a:rPr lang="ru-RU" sz="1400" dirty="0">
                          <a:solidFill>
                            <a:schemeClr val="tx2"/>
                          </a:solidFill>
                          <a:effectLst/>
                          <a:latin typeface="Times New Roman"/>
                          <a:ea typeface="Calibri"/>
                          <a:cs typeface="Times New Roman"/>
                        </a:rPr>
                        <a:t> г. Иркутска</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9,5</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 </a:t>
                      </a:r>
                      <a:r>
                        <a:rPr lang="ru-RU" sz="1400" dirty="0" smtClean="0">
                          <a:solidFill>
                            <a:schemeClr val="tx2"/>
                          </a:solidFill>
                          <a:effectLst/>
                          <a:latin typeface="Times New Roman"/>
                          <a:ea typeface="Calibri"/>
                          <a:cs typeface="Times New Roman"/>
                        </a:rPr>
                        <a:t>Работают</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6272">
                <a:tc>
                  <a:txBody>
                    <a:bodyPr/>
                    <a:lstStyle/>
                    <a:p>
                      <a:pPr>
                        <a:lnSpc>
                          <a:spcPct val="115000"/>
                        </a:lnSpc>
                        <a:spcAft>
                          <a:spcPts val="0"/>
                        </a:spcAft>
                      </a:pPr>
                      <a:r>
                        <a:rPr lang="ru-RU" sz="1400" dirty="0">
                          <a:solidFill>
                            <a:schemeClr val="tx2"/>
                          </a:solidFill>
                          <a:effectLst/>
                          <a:latin typeface="Times New Roman"/>
                          <a:ea typeface="Calibri"/>
                          <a:cs typeface="Times New Roman"/>
                        </a:rPr>
                        <a:t> </a:t>
                      </a:r>
                      <a:r>
                        <a:rPr lang="ru-RU" sz="1400" dirty="0" smtClean="0">
                          <a:solidFill>
                            <a:schemeClr val="tx2"/>
                          </a:solidFill>
                          <a:effectLst/>
                          <a:latin typeface="Times New Roman"/>
                          <a:ea typeface="Calibri"/>
                          <a:cs typeface="Times New Roman"/>
                        </a:rPr>
                        <a:t>не определились</a:t>
                      </a:r>
                      <a:endParaRPr lang="ru-RU" sz="1400" dirty="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solidFill>
                          <a:schemeClr val="tx2"/>
                        </a:solidFill>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ru-RU" sz="1400" kern="12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5,2</a:t>
                      </a: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Бюджетная основа</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32</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56,1%</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26</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39,4%</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Коммерческий набор</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25</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43,9%</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32</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48%</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56272">
                <a:tc>
                  <a:txBody>
                    <a:bodyPr/>
                    <a:lstStyle/>
                    <a:p>
                      <a:pPr>
                        <a:lnSpc>
                          <a:spcPct val="115000"/>
                        </a:lnSpc>
                        <a:spcAft>
                          <a:spcPts val="0"/>
                        </a:spcAft>
                      </a:pPr>
                      <a:r>
                        <a:rPr lang="ru-RU" sz="1400">
                          <a:solidFill>
                            <a:schemeClr val="tx2"/>
                          </a:solidFill>
                          <a:effectLst/>
                          <a:latin typeface="Times New Roman"/>
                          <a:ea typeface="Calibri"/>
                          <a:cs typeface="Times New Roman"/>
                        </a:rPr>
                        <a:t>Соответствие профилю</a:t>
                      </a:r>
                      <a:endParaRPr lang="ru-RU" sz="1400">
                        <a:solidFill>
                          <a:schemeClr val="tx2"/>
                        </a:solidFill>
                        <a:effectLst/>
                        <a:latin typeface="Calibri"/>
                        <a:ea typeface="Calibri"/>
                        <a:cs typeface="Times New Roman"/>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21</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36,8%</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31</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47%</a:t>
                      </a:r>
                      <a:endParaRPr lang="ru-RU" sz="1400" dirty="0">
                        <a:solidFill>
                          <a:schemeClr val="tx2"/>
                        </a:solidFill>
                        <a:latin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ru-RU" sz="14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3" name="Заголовок 2"/>
          <p:cNvSpPr>
            <a:spLocks noGrp="1"/>
          </p:cNvSpPr>
          <p:nvPr>
            <p:ph type="title"/>
          </p:nvPr>
        </p:nvSpPr>
        <p:spPr>
          <a:xfrm>
            <a:off x="457200" y="338328"/>
            <a:ext cx="8229600" cy="858424"/>
          </a:xfrm>
        </p:spPr>
        <p:txBody>
          <a:bodyPr>
            <a:normAutofit/>
          </a:bodyPr>
          <a:lstStyle/>
          <a:p>
            <a:r>
              <a:rPr lang="ru-RU" sz="3200" dirty="0" smtClean="0"/>
              <a:t>Оценка </a:t>
            </a:r>
            <a:r>
              <a:rPr lang="ru-RU" sz="3200" dirty="0"/>
              <a:t>востребованности </a:t>
            </a:r>
            <a:r>
              <a:rPr lang="ru-RU" sz="3200" dirty="0" smtClean="0"/>
              <a:t>выпускников</a:t>
            </a:r>
            <a:endParaRPr lang="ru-RU" sz="3200" dirty="0">
              <a:solidFill>
                <a:srgbClr val="FF0000"/>
              </a:solidFill>
            </a:endParaRPr>
          </a:p>
        </p:txBody>
      </p:sp>
    </p:spTree>
    <p:extLst>
      <p:ext uri="{BB962C8B-B14F-4D97-AF65-F5344CB8AC3E}">
        <p14:creationId xmlns:p14="http://schemas.microsoft.com/office/powerpoint/2010/main" val="7720679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31955400"/>
              </p:ext>
            </p:extLst>
          </p:nvPr>
        </p:nvGraphicFramePr>
        <p:xfrm>
          <a:off x="251520" y="1196753"/>
          <a:ext cx="8568953" cy="5661473"/>
        </p:xfrm>
        <a:graphic>
          <a:graphicData uri="http://schemas.openxmlformats.org/drawingml/2006/table">
            <a:tbl>
              <a:tblPr firstRow="1" firstCol="1" bandRow="1" bandCol="1"/>
              <a:tblGrid>
                <a:gridCol w="3708348">
                  <a:extLst>
                    <a:ext uri="{9D8B030D-6E8A-4147-A177-3AD203B41FA5}">
                      <a16:colId xmlns:a16="http://schemas.microsoft.com/office/drawing/2014/main" xmlns="" val="20000"/>
                    </a:ext>
                  </a:extLst>
                </a:gridCol>
                <a:gridCol w="742881">
                  <a:extLst>
                    <a:ext uri="{9D8B030D-6E8A-4147-A177-3AD203B41FA5}">
                      <a16:colId xmlns:a16="http://schemas.microsoft.com/office/drawing/2014/main" xmlns="" val="20001"/>
                    </a:ext>
                  </a:extLst>
                </a:gridCol>
                <a:gridCol w="905153">
                  <a:extLst>
                    <a:ext uri="{9D8B030D-6E8A-4147-A177-3AD203B41FA5}">
                      <a16:colId xmlns:a16="http://schemas.microsoft.com/office/drawing/2014/main" xmlns="" val="20002"/>
                    </a:ext>
                  </a:extLst>
                </a:gridCol>
                <a:gridCol w="793492">
                  <a:extLst>
                    <a:ext uri="{9D8B030D-6E8A-4147-A177-3AD203B41FA5}">
                      <a16:colId xmlns:a16="http://schemas.microsoft.com/office/drawing/2014/main" xmlns="" val="20003"/>
                    </a:ext>
                  </a:extLst>
                </a:gridCol>
                <a:gridCol w="820084">
                  <a:extLst>
                    <a:ext uri="{9D8B030D-6E8A-4147-A177-3AD203B41FA5}">
                      <a16:colId xmlns:a16="http://schemas.microsoft.com/office/drawing/2014/main" xmlns="" val="20004"/>
                    </a:ext>
                  </a:extLst>
                </a:gridCol>
                <a:gridCol w="806361">
                  <a:extLst>
                    <a:ext uri="{9D8B030D-6E8A-4147-A177-3AD203B41FA5}">
                      <a16:colId xmlns:a16="http://schemas.microsoft.com/office/drawing/2014/main" xmlns="" val="20005"/>
                    </a:ext>
                  </a:extLst>
                </a:gridCol>
                <a:gridCol w="792634">
                  <a:extLst>
                    <a:ext uri="{9D8B030D-6E8A-4147-A177-3AD203B41FA5}">
                      <a16:colId xmlns:a16="http://schemas.microsoft.com/office/drawing/2014/main" xmlns="" val="20006"/>
                    </a:ext>
                  </a:extLst>
                </a:gridCol>
              </a:tblGrid>
              <a:tr h="274093">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Место выбытия</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2020</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 2021</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 2022</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СОШ №80</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77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58,8%</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Другие СОШ города</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Колледж управления и предпринимательства</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solidFill>
                          <a:schemeClr val="tx2"/>
                        </a:solidFill>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solidFill>
                          <a:schemeClr val="tx2"/>
                        </a:solidFill>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Колледж Байкальского университета</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4</a:t>
                      </a:r>
                      <a:r>
                        <a:rPr lang="ru-RU" sz="1400" dirty="0">
                          <a:solidFill>
                            <a:schemeClr val="tx2"/>
                          </a:solidFill>
                          <a:effectLst/>
                          <a:latin typeface="Times New Roman" panose="02020603050405020304" pitchFamily="18" charset="0"/>
                          <a:ea typeface="Calibri"/>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r>
                        <a:rPr lang="ru-RU" sz="1400" dirty="0">
                          <a:solidFill>
                            <a:schemeClr val="tx2"/>
                          </a:solidFill>
                          <a:effectLst/>
                          <a:latin typeface="Times New Roman" panose="02020603050405020304" pitchFamily="18" charset="0"/>
                          <a:ea typeface="Calibri"/>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9893">
                <a:tc>
                  <a:txBody>
                    <a:bodyPr/>
                    <a:lstStyle/>
                    <a:p>
                      <a:pPr>
                        <a:lnSpc>
                          <a:spcPct val="115000"/>
                        </a:lnSpc>
                        <a:spcAft>
                          <a:spcPts val="0"/>
                        </a:spcAft>
                      </a:pPr>
                      <a:r>
                        <a:rPr lang="ru-RU" sz="1400" dirty="0">
                          <a:solidFill>
                            <a:schemeClr val="tx2"/>
                          </a:solidFill>
                          <a:effectLst/>
                          <a:latin typeface="Times New Roman"/>
                          <a:ea typeface="Calibri"/>
                          <a:cs typeface="Times New Roman"/>
                        </a:rPr>
                        <a:t>Иркутский </a:t>
                      </a:r>
                      <a:r>
                        <a:rPr lang="ru-RU" sz="1400" dirty="0" smtClean="0">
                          <a:solidFill>
                            <a:schemeClr val="tx2"/>
                          </a:solidFill>
                          <a:effectLst/>
                          <a:latin typeface="Times New Roman"/>
                          <a:ea typeface="Calibri"/>
                          <a:cs typeface="Times New Roman"/>
                        </a:rPr>
                        <a:t>областной колледж культуры</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6514">
                <a:tc>
                  <a:txBody>
                    <a:bodyPr/>
                    <a:lstStyle/>
                    <a:p>
                      <a:pPr>
                        <a:lnSpc>
                          <a:spcPct val="115000"/>
                        </a:lnSpc>
                        <a:spcAft>
                          <a:spcPts val="0"/>
                        </a:spcAft>
                      </a:pPr>
                      <a:r>
                        <a:rPr lang="ru-RU" sz="1400">
                          <a:solidFill>
                            <a:schemeClr val="tx2"/>
                          </a:solidFill>
                          <a:effectLst/>
                          <a:latin typeface="Times New Roman"/>
                          <a:ea typeface="Calibri"/>
                          <a:cs typeface="Times New Roman"/>
                        </a:rPr>
                        <a:t>Сибирский колледж транспорта и строительства</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8</a:t>
                      </a:r>
                      <a:r>
                        <a:rPr lang="ru-RU" sz="1400" dirty="0">
                          <a:solidFill>
                            <a:schemeClr val="tx2"/>
                          </a:solidFill>
                          <a:effectLst/>
                          <a:latin typeface="Times New Roman" panose="02020603050405020304" pitchFamily="18" charset="0"/>
                          <a:ea typeface="Calibri"/>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 6,1%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9</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9%</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9</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Иркутский энергетический колледж</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093">
                <a:tc>
                  <a:txBody>
                    <a:bodyPr/>
                    <a:lstStyle/>
                    <a:p>
                      <a:pPr>
                        <a:lnSpc>
                          <a:spcPct val="115000"/>
                        </a:lnSpc>
                        <a:spcAft>
                          <a:spcPts val="0"/>
                        </a:spcAft>
                      </a:pPr>
                      <a:r>
                        <a:rPr lang="ru-RU" sz="1400">
                          <a:solidFill>
                            <a:schemeClr val="tx2"/>
                          </a:solidFill>
                          <a:effectLst/>
                          <a:latin typeface="Times New Roman"/>
                          <a:ea typeface="Calibri"/>
                          <a:cs typeface="Times New Roman"/>
                        </a:rPr>
                        <a:t>Иркутский техникум индустрии питания</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4427">
                <a:tc>
                  <a:txBody>
                    <a:bodyPr/>
                    <a:lstStyle/>
                    <a:p>
                      <a:pPr>
                        <a:lnSpc>
                          <a:spcPct val="115000"/>
                        </a:lnSpc>
                        <a:spcAft>
                          <a:spcPts val="0"/>
                        </a:spcAft>
                      </a:pPr>
                      <a:r>
                        <a:rPr lang="ru-RU" sz="1400">
                          <a:solidFill>
                            <a:schemeClr val="tx2"/>
                          </a:solidFill>
                          <a:effectLst/>
                          <a:latin typeface="Times New Roman"/>
                          <a:ea typeface="Calibri"/>
                          <a:cs typeface="Times New Roman"/>
                        </a:rPr>
                        <a:t>Геологоразведочный техникум</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r>
                        <a:rPr lang="ru-RU" sz="1400" dirty="0">
                          <a:solidFill>
                            <a:schemeClr val="tx2"/>
                          </a:solidFill>
                          <a:effectLst/>
                          <a:latin typeface="Times New Roman" panose="02020603050405020304" pitchFamily="18" charset="0"/>
                          <a:ea typeface="Calibri"/>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48186">
                <a:tc>
                  <a:txBody>
                    <a:bodyPr/>
                    <a:lstStyle/>
                    <a:p>
                      <a:pPr>
                        <a:lnSpc>
                          <a:spcPct val="115000"/>
                        </a:lnSpc>
                        <a:spcAft>
                          <a:spcPts val="0"/>
                        </a:spcAft>
                      </a:pPr>
                      <a:r>
                        <a:rPr lang="ru-RU" sz="1400">
                          <a:solidFill>
                            <a:schemeClr val="tx2"/>
                          </a:solidFill>
                          <a:effectLst/>
                          <a:latin typeface="Times New Roman"/>
                          <a:ea typeface="Calibri"/>
                          <a:cs typeface="Times New Roman"/>
                        </a:rPr>
                        <a:t>Иркутский региональный колледж педагогического образования</a:t>
                      </a:r>
                      <a:endParaRPr lang="ru-RU" sz="140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aseline="0" dirty="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4093">
                <a:tc>
                  <a:txBody>
                    <a:bodyPr/>
                    <a:lstStyle/>
                    <a:p>
                      <a:pPr>
                        <a:lnSpc>
                          <a:spcPct val="115000"/>
                        </a:lnSpc>
                        <a:spcAft>
                          <a:spcPts val="0"/>
                        </a:spcAft>
                      </a:pPr>
                      <a:r>
                        <a:rPr lang="ru-RU" sz="1400" dirty="0">
                          <a:solidFill>
                            <a:schemeClr val="tx2"/>
                          </a:solidFill>
                          <a:effectLst/>
                          <a:latin typeface="Times New Roman"/>
                          <a:ea typeface="Calibri"/>
                          <a:cs typeface="Times New Roman"/>
                        </a:rPr>
                        <a:t>Иркутский базовый медицинский колледж</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4093">
                <a:tc>
                  <a:txBody>
                    <a:bodyPr/>
                    <a:lstStyle/>
                    <a:p>
                      <a:pP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Аграрный техникум</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4093">
                <a:tc>
                  <a:txBody>
                    <a:bodyPr/>
                    <a:lstStyle/>
                    <a:p>
                      <a:pP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Иркутский гидрометеорологический техникум</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0,8%</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86514">
                <a:tc>
                  <a:txBody>
                    <a:bodyPr/>
                    <a:lstStyle/>
                    <a:p>
                      <a:pP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Сибирский колледж строительства и предпринимательства</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r>
                        <a:rPr lang="ru-RU" sz="1400" dirty="0">
                          <a:solidFill>
                            <a:schemeClr val="tx2"/>
                          </a:solidFill>
                          <a:effectLst/>
                          <a:latin typeface="Times New Roman" panose="02020603050405020304" pitchFamily="18" charset="0"/>
                          <a:ea typeface="Calibri"/>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58268">
                <a:tc>
                  <a:txBody>
                    <a:bodyPr/>
                    <a:lstStyle/>
                    <a:p>
                      <a:pPr>
                        <a:lnSpc>
                          <a:spcPct val="115000"/>
                        </a:lnSpc>
                        <a:spcAft>
                          <a:spcPts val="0"/>
                        </a:spcAft>
                      </a:pPr>
                      <a:r>
                        <a:rPr lang="ru-RU" sz="1400" dirty="0">
                          <a:solidFill>
                            <a:schemeClr val="tx2"/>
                          </a:solidFill>
                          <a:effectLst/>
                          <a:latin typeface="Times New Roman"/>
                          <a:ea typeface="Calibri"/>
                          <a:cs typeface="Times New Roman"/>
                        </a:rPr>
                        <a:t>Иркутский </a:t>
                      </a:r>
                      <a:r>
                        <a:rPr lang="ru-RU" sz="1400" dirty="0" smtClean="0">
                          <a:solidFill>
                            <a:schemeClr val="tx2"/>
                          </a:solidFill>
                          <a:effectLst/>
                          <a:latin typeface="Times New Roman"/>
                          <a:ea typeface="Calibri"/>
                          <a:cs typeface="Times New Roman"/>
                        </a:rPr>
                        <a:t>техникум экономики и права</a:t>
                      </a:r>
                      <a:endParaRPr lang="ru-RU" sz="1400" dirty="0">
                        <a:solidFill>
                          <a:schemeClr val="tx2"/>
                        </a:solidFill>
                        <a:effectLst/>
                        <a:latin typeface="Calibri"/>
                        <a:ea typeface="Calibri"/>
                        <a:cs typeface="Times New Roman"/>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panose="02020603050405020304" pitchFamily="18" charset="0"/>
                          <a:ea typeface="Calibri"/>
                          <a:cs typeface="Times New Roman" panose="02020603050405020304" pitchFamily="18" charset="0"/>
                        </a:rPr>
                        <a:t> </a:t>
                      </a: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1,5%</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486514">
                <a:tc>
                  <a:txBody>
                    <a:bodyPr/>
                    <a:lstStyle/>
                    <a:p>
                      <a:pP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Иркутский техникум транспорта и строительства</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a:t>
                      </a:r>
                      <a:endParaRPr lang="ru-RU" sz="1400" dirty="0">
                        <a:solidFill>
                          <a:schemeClr val="tx2"/>
                        </a:solidFill>
                        <a:latin typeface="Times New Roman" panose="02020603050405020304" pitchFamily="18" charset="0"/>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a:t>
                      </a:r>
                      <a:endParaRPr lang="ru-RU" sz="1400" dirty="0">
                        <a:solidFill>
                          <a:schemeClr val="tx2"/>
                        </a:solidFill>
                        <a:latin typeface="Times New Roman" panose="02020603050405020304" pitchFamily="18" charset="0"/>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3" name="Заголовок 2"/>
          <p:cNvSpPr>
            <a:spLocks noGrp="1"/>
          </p:cNvSpPr>
          <p:nvPr>
            <p:ph type="title"/>
          </p:nvPr>
        </p:nvSpPr>
        <p:spPr>
          <a:xfrm>
            <a:off x="457200" y="338328"/>
            <a:ext cx="8229600" cy="714408"/>
          </a:xfrm>
        </p:spPr>
        <p:txBody>
          <a:bodyPr>
            <a:noAutofit/>
          </a:bodyPr>
          <a:lstStyle/>
          <a:p>
            <a:r>
              <a:rPr lang="ru-RU" sz="2400" dirty="0"/>
              <a:t>Все выпускники уровня основного общего образования продолжили получение образования</a:t>
            </a:r>
            <a:r>
              <a:rPr lang="ru-RU" sz="2400" dirty="0" smtClean="0"/>
              <a:t>. </a:t>
            </a:r>
            <a:endParaRPr lang="ru-RU" sz="2400" dirty="0">
              <a:solidFill>
                <a:srgbClr val="FF0000"/>
              </a:solidFill>
            </a:endParaRPr>
          </a:p>
        </p:txBody>
      </p:sp>
    </p:spTree>
    <p:extLst>
      <p:ext uri="{BB962C8B-B14F-4D97-AF65-F5344CB8AC3E}">
        <p14:creationId xmlns:p14="http://schemas.microsoft.com/office/powerpoint/2010/main" val="17804167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88075205"/>
              </p:ext>
            </p:extLst>
          </p:nvPr>
        </p:nvGraphicFramePr>
        <p:xfrm>
          <a:off x="251520" y="764702"/>
          <a:ext cx="8568952" cy="6103811"/>
        </p:xfrm>
        <a:graphic>
          <a:graphicData uri="http://schemas.openxmlformats.org/drawingml/2006/table">
            <a:tbl>
              <a:tblPr firstRow="1" firstCol="1" bandRow="1" bandCol="1"/>
              <a:tblGrid>
                <a:gridCol w="3655365">
                  <a:extLst>
                    <a:ext uri="{9D8B030D-6E8A-4147-A177-3AD203B41FA5}">
                      <a16:colId xmlns:a16="http://schemas.microsoft.com/office/drawing/2014/main" xmlns="" val="20000"/>
                    </a:ext>
                  </a:extLst>
                </a:gridCol>
                <a:gridCol w="746767">
                  <a:extLst>
                    <a:ext uri="{9D8B030D-6E8A-4147-A177-3AD203B41FA5}">
                      <a16:colId xmlns:a16="http://schemas.microsoft.com/office/drawing/2014/main" xmlns="" val="20001"/>
                    </a:ext>
                  </a:extLst>
                </a:gridCol>
                <a:gridCol w="937439">
                  <a:extLst>
                    <a:ext uri="{9D8B030D-6E8A-4147-A177-3AD203B41FA5}">
                      <a16:colId xmlns:a16="http://schemas.microsoft.com/office/drawing/2014/main" xmlns="" val="20002"/>
                    </a:ext>
                  </a:extLst>
                </a:gridCol>
                <a:gridCol w="797643">
                  <a:extLst>
                    <a:ext uri="{9D8B030D-6E8A-4147-A177-3AD203B41FA5}">
                      <a16:colId xmlns:a16="http://schemas.microsoft.com/office/drawing/2014/main" xmlns="" val="20003"/>
                    </a:ext>
                  </a:extLst>
                </a:gridCol>
                <a:gridCol w="824376">
                  <a:extLst>
                    <a:ext uri="{9D8B030D-6E8A-4147-A177-3AD203B41FA5}">
                      <a16:colId xmlns:a16="http://schemas.microsoft.com/office/drawing/2014/main" xmlns="" val="20004"/>
                    </a:ext>
                  </a:extLst>
                </a:gridCol>
                <a:gridCol w="810579">
                  <a:extLst>
                    <a:ext uri="{9D8B030D-6E8A-4147-A177-3AD203B41FA5}">
                      <a16:colId xmlns:a16="http://schemas.microsoft.com/office/drawing/2014/main" xmlns="" val="20005"/>
                    </a:ext>
                  </a:extLst>
                </a:gridCol>
                <a:gridCol w="796783">
                  <a:extLst>
                    <a:ext uri="{9D8B030D-6E8A-4147-A177-3AD203B41FA5}">
                      <a16:colId xmlns:a16="http://schemas.microsoft.com/office/drawing/2014/main" xmlns="" val="20006"/>
                    </a:ext>
                  </a:extLst>
                </a:gridCol>
              </a:tblGrid>
              <a:tr h="281188">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Место выбытия</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2020</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2021</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gridSpan="2">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2022</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xmlns="" val="10000"/>
                  </a:ext>
                </a:extLst>
              </a:tr>
              <a:tr h="495622">
                <a:tc>
                  <a:txBody>
                    <a:bodyPr/>
                    <a:lstStyle/>
                    <a:p>
                      <a:pPr>
                        <a:lnSpc>
                          <a:spcPct val="115000"/>
                        </a:lnSpc>
                        <a:spcAft>
                          <a:spcPts val="0"/>
                        </a:spcAft>
                      </a:pPr>
                      <a:r>
                        <a:rPr lang="ru-RU" sz="1400" dirty="0">
                          <a:solidFill>
                            <a:schemeClr val="tx2"/>
                          </a:solidFill>
                          <a:effectLst/>
                          <a:latin typeface="Times New Roman"/>
                          <a:ea typeface="Calibri"/>
                          <a:cs typeface="Times New Roman"/>
                        </a:rPr>
                        <a:t>Иркутский техникум архитектуры и строительства</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 </a:t>
                      </a:r>
                      <a:r>
                        <a:rPr lang="ru-RU" sz="1400" dirty="0" smtClean="0">
                          <a:solidFill>
                            <a:schemeClr val="tx2"/>
                          </a:solidFill>
                          <a:effectLst/>
                          <a:latin typeface="Times New Roman"/>
                          <a:ea typeface="Calibri"/>
                          <a:cs typeface="Times New Roman"/>
                        </a:rPr>
                        <a:t>9</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6,8%</a:t>
                      </a:r>
                      <a:r>
                        <a:rPr lang="ru-RU" sz="1400" dirty="0">
                          <a:solidFill>
                            <a:schemeClr val="tx2"/>
                          </a:solidFill>
                          <a:effectLst/>
                          <a:latin typeface="Times New Roman"/>
                          <a:ea typeface="Calibri"/>
                          <a:cs typeface="Times New Roman"/>
                        </a:rPr>
                        <a:t> </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5</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5%</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693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400" dirty="0" smtClean="0">
                          <a:solidFill>
                            <a:schemeClr val="tx2"/>
                          </a:solidFill>
                          <a:effectLst/>
                          <a:latin typeface="Times New Roman"/>
                          <a:ea typeface="Calibri"/>
                          <a:cs typeface="Times New Roman"/>
                        </a:rPr>
                        <a:t>Иркутский техникум олимпийского резерва</a:t>
                      </a:r>
                      <a:endParaRPr lang="ru-RU" sz="1400" dirty="0" smtClean="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a:t>
                      </a:r>
                      <a:r>
                        <a:rPr lang="ru-RU" sz="1400" dirty="0">
                          <a:solidFill>
                            <a:schemeClr val="tx2"/>
                          </a:solidFill>
                          <a:effectLst/>
                          <a:latin typeface="Times New Roman"/>
                          <a:ea typeface="Calibri"/>
                          <a:cs typeface="Times New Roman"/>
                        </a:rPr>
                        <a:t> </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a:t>
                      </a:r>
                      <a:r>
                        <a:rPr lang="ru-RU" sz="1400" dirty="0">
                          <a:solidFill>
                            <a:schemeClr val="tx2"/>
                          </a:solidFill>
                          <a:effectLst/>
                          <a:latin typeface="Times New Roman"/>
                          <a:ea typeface="Calibri"/>
                          <a:cs typeface="Times New Roman"/>
                        </a:rPr>
                        <a:t> </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5622">
                <a:tc>
                  <a:txBody>
                    <a:bodyPr/>
                    <a:lstStyle/>
                    <a:p>
                      <a:pPr>
                        <a:lnSpc>
                          <a:spcPct val="115000"/>
                        </a:lnSpc>
                        <a:spcAft>
                          <a:spcPts val="0"/>
                        </a:spcAft>
                      </a:pPr>
                      <a:r>
                        <a:rPr lang="ru-RU" sz="1400" dirty="0" smtClean="0">
                          <a:solidFill>
                            <a:schemeClr val="tx2"/>
                          </a:solidFill>
                          <a:effectLst/>
                          <a:latin typeface="Times New Roman"/>
                          <a:ea typeface="Calibri"/>
                          <a:cs typeface="Times New Roman"/>
                        </a:rPr>
                        <a:t>Иркутский техникум речного</a:t>
                      </a:r>
                      <a:r>
                        <a:rPr lang="ru-RU" sz="1400" baseline="0" dirty="0" smtClean="0">
                          <a:solidFill>
                            <a:schemeClr val="tx2"/>
                          </a:solidFill>
                          <a:effectLst/>
                          <a:latin typeface="Times New Roman"/>
                          <a:ea typeface="Calibri"/>
                          <a:cs typeface="Times New Roman"/>
                        </a:rPr>
                        <a:t> и автомобильного транспорта</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1</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0,8%</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1188">
                <a:tc>
                  <a:txBody>
                    <a:bodyPr/>
                    <a:lstStyle/>
                    <a:p>
                      <a:pPr>
                        <a:lnSpc>
                          <a:spcPct val="115000"/>
                        </a:lnSpc>
                        <a:spcAft>
                          <a:spcPts val="0"/>
                        </a:spcAft>
                      </a:pPr>
                      <a:r>
                        <a:rPr lang="ru-RU" sz="1400" dirty="0">
                          <a:solidFill>
                            <a:schemeClr val="tx2"/>
                          </a:solidFill>
                          <a:effectLst/>
                          <a:latin typeface="Times New Roman"/>
                          <a:ea typeface="Calibri"/>
                          <a:cs typeface="Times New Roman"/>
                        </a:rPr>
                        <a:t>Иркутский авиационный техникум</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a:t>
                      </a:r>
                      <a:r>
                        <a:rPr lang="ru-RU" sz="1400" dirty="0">
                          <a:solidFill>
                            <a:schemeClr val="tx2"/>
                          </a:solidFill>
                          <a:effectLst/>
                          <a:latin typeface="Times New Roman"/>
                          <a:ea typeface="Calibri"/>
                          <a:cs typeface="Times New Roman"/>
                        </a:rPr>
                        <a:t> </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a:t>
                      </a:r>
                      <a:r>
                        <a:rPr lang="ru-RU" sz="1400" dirty="0">
                          <a:solidFill>
                            <a:schemeClr val="tx2"/>
                          </a:solidFill>
                          <a:effectLst/>
                          <a:latin typeface="Times New Roman"/>
                          <a:ea typeface="Calibri"/>
                          <a:cs typeface="Times New Roman"/>
                        </a:rPr>
                        <a:t> </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5622">
                <a:tc>
                  <a:txBody>
                    <a:bodyPr/>
                    <a:lstStyle/>
                    <a:p>
                      <a:pPr>
                        <a:lnSpc>
                          <a:spcPct val="115000"/>
                        </a:lnSpc>
                        <a:spcAft>
                          <a:spcPts val="0"/>
                        </a:spcAft>
                      </a:pPr>
                      <a:r>
                        <a:rPr lang="ru-RU" sz="1400">
                          <a:solidFill>
                            <a:schemeClr val="tx2"/>
                          </a:solidFill>
                          <a:effectLst/>
                          <a:latin typeface="Times New Roman"/>
                          <a:ea typeface="Calibri"/>
                          <a:cs typeface="Times New Roman"/>
                        </a:rPr>
                        <a:t>Техникум машиностроения им. Н.П. Трапезникова</a:t>
                      </a:r>
                      <a:endParaRPr lang="ru-RU" sz="120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1,5%</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04970">
                <a:tc>
                  <a:txBody>
                    <a:bodyPr/>
                    <a:lstStyle/>
                    <a:p>
                      <a:pPr>
                        <a:lnSpc>
                          <a:spcPct val="115000"/>
                        </a:lnSpc>
                        <a:spcAft>
                          <a:spcPts val="0"/>
                        </a:spcAft>
                      </a:pPr>
                      <a:r>
                        <a:rPr lang="ru-RU" sz="1400" dirty="0" smtClean="0">
                          <a:solidFill>
                            <a:schemeClr val="tx2"/>
                          </a:solidFill>
                          <a:effectLst/>
                          <a:latin typeface="Times New Roman"/>
                          <a:ea typeface="Calibri"/>
                          <a:cs typeface="Times New Roman"/>
                        </a:rPr>
                        <a:t>Академия правосудия</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3%</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8639">
                <a:tc>
                  <a:txBody>
                    <a:bodyPr/>
                    <a:lstStyle/>
                    <a:p>
                      <a:pPr>
                        <a:lnSpc>
                          <a:spcPct val="115000"/>
                        </a:lnSpc>
                        <a:spcAft>
                          <a:spcPts val="0"/>
                        </a:spcAft>
                      </a:pPr>
                      <a:r>
                        <a:rPr lang="ru-RU" sz="1400" dirty="0" smtClean="0">
                          <a:solidFill>
                            <a:schemeClr val="tx2"/>
                          </a:solidFill>
                          <a:effectLst/>
                          <a:latin typeface="Calibri"/>
                          <a:ea typeface="Calibri"/>
                          <a:cs typeface="Times New Roman"/>
                        </a:rPr>
                        <a:t>Колледж автомобильного транспорта и </a:t>
                      </a:r>
                      <a:r>
                        <a:rPr lang="ru-RU" sz="1400" dirty="0" err="1" smtClean="0">
                          <a:solidFill>
                            <a:schemeClr val="tx2"/>
                          </a:solidFill>
                          <a:effectLst/>
                          <a:latin typeface="Calibri"/>
                          <a:ea typeface="Calibri"/>
                          <a:cs typeface="Times New Roman"/>
                        </a:rPr>
                        <a:t>агротехнологий</a:t>
                      </a:r>
                      <a:endParaRPr lang="ru-RU" sz="14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4970">
                <a:tc>
                  <a:txBody>
                    <a:bodyPr/>
                    <a:lstStyle/>
                    <a:p>
                      <a:pP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Иркутский технологический колледж</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panose="02020603050405020304" pitchFamily="18" charset="0"/>
                          <a:ea typeface="Calibri"/>
                          <a:cs typeface="Times New Roman" panose="02020603050405020304" pitchFamily="18" charset="0"/>
                        </a:rPr>
                        <a:t>2%</a:t>
                      </a: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95622">
                <a:tc>
                  <a:txBody>
                    <a:bodyPr/>
                    <a:lstStyle/>
                    <a:p>
                      <a:r>
                        <a:rPr lang="ru-RU" sz="1400" dirty="0" smtClean="0">
                          <a:solidFill>
                            <a:schemeClr val="tx2"/>
                          </a:solidFill>
                        </a:rPr>
                        <a:t>Байкальский техникум права и предпринимательства</a:t>
                      </a:r>
                      <a:endParaRPr lang="ru-RU" sz="1400" dirty="0">
                        <a:solidFill>
                          <a:schemeClr val="tx2"/>
                        </a:solidFill>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1</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0,8%</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6208">
                <a:tc>
                  <a:txBody>
                    <a:bodyPr/>
                    <a:lstStyle/>
                    <a:p>
                      <a:r>
                        <a:rPr lang="ru-RU" sz="1400" dirty="0" smtClean="0">
                          <a:solidFill>
                            <a:schemeClr val="tx2"/>
                          </a:solidFill>
                          <a:latin typeface="Times New Roman" panose="02020603050405020304" pitchFamily="18" charset="0"/>
                          <a:cs typeface="Times New Roman" panose="02020603050405020304" pitchFamily="18" charset="0"/>
                        </a:rPr>
                        <a:t>Русско-Азиатский экономический правовой колледж </a:t>
                      </a:r>
                      <a:endParaRPr lang="ru-RU" sz="1400"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solidFill>
                            <a:schemeClr val="tx2"/>
                          </a:solidFill>
                        </a:rPr>
                        <a:t>1</a:t>
                      </a:r>
                      <a:endParaRPr lang="ru-RU" dirty="0">
                        <a:solidFill>
                          <a:schemeClr val="tx2"/>
                        </a:solidFill>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dirty="0" smtClean="0">
                          <a:solidFill>
                            <a:schemeClr val="tx2"/>
                          </a:solidFill>
                        </a:rPr>
                        <a:t>1%</a:t>
                      </a:r>
                      <a:endParaRPr lang="ru-RU" dirty="0">
                        <a:solidFill>
                          <a:schemeClr val="tx2"/>
                        </a:solidFill>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1188">
                <a:tc>
                  <a:txBody>
                    <a:bodyPr/>
                    <a:lstStyle/>
                    <a:p>
                      <a:pPr>
                        <a:lnSpc>
                          <a:spcPct val="115000"/>
                        </a:lnSpc>
                        <a:spcAft>
                          <a:spcPts val="0"/>
                        </a:spcAft>
                      </a:pPr>
                      <a:r>
                        <a:rPr lang="ru-RU" sz="1400" dirty="0">
                          <a:solidFill>
                            <a:schemeClr val="tx2"/>
                          </a:solidFill>
                          <a:effectLst/>
                          <a:latin typeface="Times New Roman"/>
                          <a:ea typeface="Calibri"/>
                          <a:cs typeface="Times New Roman"/>
                        </a:rPr>
                        <a:t>Выбыли за пределы Иркутской области</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2</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2"/>
                          </a:solidFill>
                          <a:effectLst/>
                          <a:latin typeface="Times New Roman"/>
                          <a:ea typeface="Calibri"/>
                          <a:cs typeface="Times New Roman"/>
                        </a:rPr>
                        <a:t>1,5%</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2"/>
                          </a:solidFill>
                          <a:effectLst/>
                          <a:latin typeface="Times New Roman"/>
                          <a:ea typeface="Calibri"/>
                          <a:cs typeface="Times New Roman"/>
                        </a:rPr>
                        <a:t>---</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81188">
                <a:tc>
                  <a:txBody>
                    <a:bodyPr/>
                    <a:lstStyle/>
                    <a:p>
                      <a:pPr algn="ctr">
                        <a:lnSpc>
                          <a:spcPct val="115000"/>
                        </a:lnSpc>
                        <a:spcAft>
                          <a:spcPts val="0"/>
                        </a:spcAft>
                      </a:pPr>
                      <a:r>
                        <a:rPr lang="ru-RU" sz="1400" b="1">
                          <a:solidFill>
                            <a:schemeClr val="tx2"/>
                          </a:solidFill>
                          <a:effectLst/>
                          <a:latin typeface="Times New Roman"/>
                          <a:ea typeface="Calibri"/>
                          <a:cs typeface="Times New Roman"/>
                        </a:rPr>
                        <a:t>Другие СОШ</a:t>
                      </a:r>
                      <a:endParaRPr lang="ru-RU" sz="120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a:t>
                      </a:r>
                      <a:endParaRPr lang="ru-RU" sz="1400"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a:t>
                      </a:r>
                      <a:endParaRPr lang="ru-RU" sz="1400"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3%</a:t>
                      </a:r>
                      <a:endParaRPr lang="ru-RU" sz="1400"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14101">
                <a:tc>
                  <a:txBody>
                    <a:bodyPr/>
                    <a:lstStyle/>
                    <a:p>
                      <a:pPr algn="ctr">
                        <a:lnSpc>
                          <a:spcPct val="115000"/>
                        </a:lnSpc>
                        <a:spcAft>
                          <a:spcPts val="0"/>
                        </a:spcAft>
                      </a:pPr>
                      <a:r>
                        <a:rPr lang="ru-RU" sz="1400" b="1">
                          <a:solidFill>
                            <a:schemeClr val="tx2"/>
                          </a:solidFill>
                          <a:effectLst/>
                          <a:latin typeface="Times New Roman"/>
                          <a:ea typeface="Calibri"/>
                          <a:cs typeface="Times New Roman"/>
                        </a:rPr>
                        <a:t>Колледжи</a:t>
                      </a:r>
                      <a:endParaRPr lang="ru-RU" sz="120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rPr>
                        <a:t>19,1%</a:t>
                      </a:r>
                      <a:endParaRPr lang="ru-RU" sz="1400" b="1" dirty="0">
                        <a:solidFill>
                          <a:schemeClr val="tx2"/>
                        </a:solidFill>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23%</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23%</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10117">
                <a:tc>
                  <a:txBody>
                    <a:bodyPr/>
                    <a:lstStyle/>
                    <a:p>
                      <a:pPr algn="ctr">
                        <a:lnSpc>
                          <a:spcPct val="115000"/>
                        </a:lnSpc>
                        <a:spcAft>
                          <a:spcPts val="0"/>
                        </a:spcAft>
                      </a:pPr>
                      <a:r>
                        <a:rPr lang="ru-RU" sz="1400" b="1" dirty="0">
                          <a:solidFill>
                            <a:schemeClr val="tx2"/>
                          </a:solidFill>
                          <a:effectLst/>
                          <a:latin typeface="Times New Roman"/>
                          <a:ea typeface="Calibri"/>
                          <a:cs typeface="Times New Roman"/>
                        </a:rPr>
                        <a:t>Техникумы</a:t>
                      </a:r>
                      <a:endParaRPr lang="ru-RU" sz="1200" dirty="0">
                        <a:solidFill>
                          <a:schemeClr val="tx2"/>
                        </a:solidFill>
                        <a:effectLst/>
                        <a:latin typeface="Calibri"/>
                        <a:ea typeface="Calibri"/>
                        <a:cs typeface="Times New Roman"/>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solidFill>
                        </a:rPr>
                        <a:t>19,1%</a:t>
                      </a: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20%</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20%</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10117">
                <a:tc>
                  <a:txBody>
                    <a:bodyPr/>
                    <a:lstStyle/>
                    <a:p>
                      <a:pPr algn="ctr">
                        <a:lnSpc>
                          <a:spcPct val="115000"/>
                        </a:lnSpc>
                        <a:spcAft>
                          <a:spcPts val="0"/>
                        </a:spcAft>
                      </a:pPr>
                      <a:r>
                        <a:rPr lang="ru-RU" sz="1400" b="1" dirty="0" smtClean="0">
                          <a:solidFill>
                            <a:schemeClr val="tx2"/>
                          </a:solidFill>
                          <a:effectLst/>
                          <a:latin typeface="Times New Roman" panose="02020603050405020304" pitchFamily="18" charset="0"/>
                          <a:ea typeface="Calibri"/>
                          <a:cs typeface="Times New Roman" panose="02020603050405020304" pitchFamily="18" charset="0"/>
                        </a:rPr>
                        <a:t>Работают</a:t>
                      </a:r>
                      <a:endParaRPr lang="ru-RU" sz="1400" b="1" dirty="0">
                        <a:solidFill>
                          <a:schemeClr val="tx2"/>
                        </a:solidFill>
                        <a:effectLst/>
                        <a:latin typeface="Times New Roman" panose="02020603050405020304" pitchFamily="18" charset="0"/>
                        <a:ea typeface="Calibri"/>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400" b="1" dirty="0" smtClean="0">
                        <a:solidFill>
                          <a:schemeClr val="tx2"/>
                        </a:solidFill>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6%</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tx2"/>
                          </a:solidFill>
                          <a:latin typeface="Times New Roman" panose="02020603050405020304" pitchFamily="18" charset="0"/>
                          <a:cs typeface="Times New Roman" panose="02020603050405020304" pitchFamily="18" charset="0"/>
                        </a:rPr>
                        <a:t>6%</a:t>
                      </a:r>
                      <a:endParaRPr lang="ru-RU" sz="1400" b="1" dirty="0">
                        <a:solidFill>
                          <a:schemeClr val="tx2"/>
                        </a:solidFill>
                        <a:latin typeface="Times New Roman" panose="02020603050405020304" pitchFamily="18" charset="0"/>
                        <a:cs typeface="Times New Roman" panose="02020603050405020304" pitchFamily="18" charset="0"/>
                      </a:endParaRPr>
                    </a:p>
                  </a:txBody>
                  <a:tcPr marL="26602" marR="2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829921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800" dirty="0">
                <a:latin typeface="Times New Roman" panose="02020603050405020304" pitchFamily="18" charset="0"/>
                <a:cs typeface="Times New Roman" panose="02020603050405020304" pitchFamily="18" charset="0"/>
              </a:rPr>
              <a:t>Раздел VII. Приоритетные цели и задачи развития школы, деятельность по их решению в отчетный период </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23528" y="2675467"/>
            <a:ext cx="8568951" cy="3450696"/>
          </a:xfrm>
        </p:spPr>
        <p:txBody>
          <a:bodyPr>
            <a:normAutofit fontScale="92500" lnSpcReduction="20000"/>
          </a:bodyPr>
          <a:lstStyle/>
          <a:p>
            <a:pPr marL="0" indent="0">
              <a:buNone/>
            </a:pPr>
            <a:r>
              <a:rPr lang="ru-RU" dirty="0" smtClean="0"/>
              <a:t>1. </a:t>
            </a:r>
            <a:r>
              <a:rPr lang="ru-RU" sz="2200" dirty="0" smtClean="0">
                <a:latin typeface="Times New Roman" panose="02020603050405020304" pitchFamily="18" charset="0"/>
                <a:cs typeface="Times New Roman" panose="02020603050405020304" pitchFamily="18" charset="0"/>
              </a:rPr>
              <a:t>Повышение качества преподавания и качества образования.</a:t>
            </a:r>
          </a:p>
          <a:p>
            <a:pPr marL="0" indent="0">
              <a:buNone/>
            </a:pPr>
            <a:r>
              <a:rPr lang="ru-RU" sz="2200" dirty="0" smtClean="0">
                <a:latin typeface="Times New Roman" panose="02020603050405020304" pitchFamily="18" charset="0"/>
                <a:cs typeface="Times New Roman" panose="02020603050405020304" pitchFamily="18" charset="0"/>
              </a:rPr>
              <a:t>2. Совершенствование МТБ.</a:t>
            </a:r>
          </a:p>
          <a:p>
            <a:pPr marL="0" indent="0">
              <a:buNone/>
            </a:pPr>
            <a:r>
              <a:rPr lang="ru-RU" sz="2200" dirty="0" smtClean="0">
                <a:latin typeface="Times New Roman" panose="02020603050405020304" pitchFamily="18" charset="0"/>
                <a:cs typeface="Times New Roman" panose="02020603050405020304" pitchFamily="18" charset="0"/>
              </a:rPr>
              <a:t>3. Развитие инновационной работы по направлениям:</a:t>
            </a:r>
          </a:p>
          <a:p>
            <a:pPr marL="342900" lvl="0" indent="-342900" algn="just">
              <a:lnSpc>
                <a:spcPct val="115000"/>
              </a:lnSpc>
              <a:buClr>
                <a:srgbClr val="31B6FD"/>
              </a:buClr>
              <a:buFont typeface="Symbol"/>
              <a:buChar char=""/>
            </a:pPr>
            <a:r>
              <a:rPr lang="ru-RU" sz="2200" dirty="0" smtClean="0">
                <a:solidFill>
                  <a:srgbClr val="073E87"/>
                </a:solidFill>
                <a:latin typeface="Times New Roman" panose="02020603050405020304" pitchFamily="18" charset="0"/>
                <a:ea typeface="Calibri"/>
                <a:cs typeface="Times New Roman" panose="02020603050405020304" pitchFamily="18" charset="0"/>
              </a:rPr>
              <a:t>Профильное обучение;</a:t>
            </a:r>
            <a:r>
              <a:rPr lang="ru-RU" sz="2200" dirty="0">
                <a:solidFill>
                  <a:srgbClr val="073E87"/>
                </a:solidFill>
                <a:latin typeface="Times New Roman" panose="02020603050405020304" pitchFamily="18" charset="0"/>
                <a:ea typeface="Calibri"/>
                <a:cs typeface="Times New Roman" panose="02020603050405020304" pitchFamily="18" charset="0"/>
              </a:rPr>
              <a:t>	</a:t>
            </a:r>
            <a:r>
              <a:rPr lang="ru-RU" sz="2200" dirty="0" smtClean="0">
                <a:solidFill>
                  <a:srgbClr val="073E87"/>
                </a:solidFill>
                <a:latin typeface="Times New Roman" panose="02020603050405020304" pitchFamily="18" charset="0"/>
                <a:ea typeface="Calibri"/>
                <a:cs typeface="Times New Roman" panose="02020603050405020304" pitchFamily="18" charset="0"/>
              </a:rPr>
              <a:t> </a:t>
            </a:r>
            <a:endParaRPr lang="ru-RU" sz="2200" dirty="0">
              <a:solidFill>
                <a:srgbClr val="073E87"/>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buClr>
                <a:srgbClr val="31B6FD"/>
              </a:buClr>
              <a:buFont typeface="Symbol"/>
              <a:buChar char=""/>
            </a:pPr>
            <a:r>
              <a:rPr lang="ru-RU" sz="2200" dirty="0" smtClean="0">
                <a:solidFill>
                  <a:srgbClr val="073E87"/>
                </a:solidFill>
                <a:latin typeface="Times New Roman" panose="02020603050405020304" pitchFamily="18" charset="0"/>
                <a:ea typeface="Calibri"/>
                <a:cs typeface="Times New Roman" panose="02020603050405020304" pitchFamily="18" charset="0"/>
              </a:rPr>
              <a:t>Интеграция </a:t>
            </a:r>
            <a:r>
              <a:rPr lang="ru-RU" sz="2200" dirty="0">
                <a:solidFill>
                  <a:srgbClr val="073E87"/>
                </a:solidFill>
                <a:latin typeface="Times New Roman" panose="02020603050405020304" pitchFamily="18" charset="0"/>
                <a:ea typeface="Calibri"/>
                <a:cs typeface="Times New Roman" panose="02020603050405020304" pitchFamily="18" charset="0"/>
              </a:rPr>
              <a:t>урочной и внеурочной деятельности при реализации </a:t>
            </a:r>
            <a:r>
              <a:rPr lang="ru-RU" sz="2200" dirty="0" smtClean="0">
                <a:solidFill>
                  <a:srgbClr val="073E87"/>
                </a:solidFill>
                <a:latin typeface="Times New Roman" panose="02020603050405020304" pitchFamily="18" charset="0"/>
                <a:ea typeface="Calibri"/>
                <a:cs typeface="Times New Roman" panose="02020603050405020304" pitchFamily="18" charset="0"/>
              </a:rPr>
              <a:t>ФГОС и обновленных ФГОС </a:t>
            </a:r>
            <a:r>
              <a:rPr lang="ru-RU" sz="2200" dirty="0">
                <a:solidFill>
                  <a:srgbClr val="073E87"/>
                </a:solidFill>
                <a:latin typeface="Times New Roman" panose="02020603050405020304" pitchFamily="18" charset="0"/>
                <a:ea typeface="Calibri"/>
                <a:cs typeface="Times New Roman" panose="02020603050405020304" pitchFamily="18" charset="0"/>
              </a:rPr>
              <a:t>на основе образовательных </a:t>
            </a:r>
            <a:r>
              <a:rPr lang="ru-RU" sz="2200" dirty="0" smtClean="0">
                <a:solidFill>
                  <a:srgbClr val="073E87"/>
                </a:solidFill>
                <a:latin typeface="Times New Roman" panose="02020603050405020304" pitchFamily="18" charset="0"/>
                <a:ea typeface="Calibri"/>
                <a:cs typeface="Times New Roman" panose="02020603050405020304" pitchFamily="18" charset="0"/>
              </a:rPr>
              <a:t>технологий;</a:t>
            </a:r>
            <a:endParaRPr lang="ru-RU" sz="2200" dirty="0">
              <a:solidFill>
                <a:srgbClr val="073E87"/>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buClr>
                <a:srgbClr val="31B6FD"/>
              </a:buClr>
              <a:buFont typeface="Symbol"/>
              <a:buChar char=""/>
            </a:pPr>
            <a:r>
              <a:rPr lang="ru-RU" sz="2200" dirty="0" smtClean="0">
                <a:solidFill>
                  <a:srgbClr val="073E87"/>
                </a:solidFill>
                <a:latin typeface="Times New Roman" panose="02020603050405020304" pitchFamily="18" charset="0"/>
                <a:ea typeface="Calibri"/>
                <a:cs typeface="Times New Roman" panose="02020603050405020304" pitchFamily="18" charset="0"/>
              </a:rPr>
              <a:t> Формирование функциональной грамотности учащихся. </a:t>
            </a:r>
            <a:endParaRPr lang="ru-RU" sz="2200" dirty="0">
              <a:solidFill>
                <a:srgbClr val="073E87"/>
              </a:solidFill>
              <a:latin typeface="Times New Roman" panose="02020603050405020304" pitchFamily="18" charset="0"/>
              <a:ea typeface="Calibri"/>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4. Создание условий и повышение мотивации учителей по работе с   одаренными детьми.</a:t>
            </a:r>
          </a:p>
          <a:p>
            <a:pPr marL="0" indent="0">
              <a:buNone/>
            </a:pPr>
            <a:r>
              <a:rPr lang="ru-RU" sz="2200" dirty="0" smtClean="0">
                <a:latin typeface="Times New Roman" panose="02020603050405020304" pitchFamily="18" charset="0"/>
                <a:cs typeface="Times New Roman" panose="02020603050405020304" pitchFamily="18" charset="0"/>
              </a:rPr>
              <a:t>5. Повышение качества работы с родителями.</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586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628800"/>
            <a:ext cx="7776864" cy="4154984"/>
          </a:xfrm>
          <a:prstGeom prst="rect">
            <a:avLst/>
          </a:prstGeom>
        </p:spPr>
        <p:txBody>
          <a:bodyPr wrap="square">
            <a:spAutoFit/>
          </a:bodyPr>
          <a:lstStyle/>
          <a:p>
            <a:r>
              <a:rPr lang="ru-RU" sz="2400" dirty="0" smtClean="0">
                <a:solidFill>
                  <a:schemeClr val="tx2"/>
                </a:solidFill>
              </a:rPr>
              <a:t>Профориентационная работа 2021-2022 учебном году проводилась через  </a:t>
            </a:r>
            <a:r>
              <a:rPr lang="ru-RU" sz="2400" dirty="0" err="1" smtClean="0">
                <a:solidFill>
                  <a:schemeClr val="tx2"/>
                </a:solidFill>
              </a:rPr>
              <a:t>ИрНИТУ</a:t>
            </a:r>
            <a:r>
              <a:rPr lang="ru-RU" sz="2400" dirty="0" smtClean="0">
                <a:solidFill>
                  <a:schemeClr val="tx2"/>
                </a:solidFill>
              </a:rPr>
              <a:t> и </a:t>
            </a:r>
            <a:r>
              <a:rPr lang="ru-RU" sz="2400" dirty="0" err="1" smtClean="0">
                <a:solidFill>
                  <a:schemeClr val="tx2"/>
                </a:solidFill>
              </a:rPr>
              <a:t>ИрГУПС</a:t>
            </a:r>
            <a:r>
              <a:rPr lang="ru-RU" sz="2400" dirty="0" smtClean="0">
                <a:solidFill>
                  <a:schemeClr val="tx2"/>
                </a:solidFill>
              </a:rPr>
              <a:t>, он-</a:t>
            </a:r>
            <a:r>
              <a:rPr lang="ru-RU" sz="2400" dirty="0" err="1" smtClean="0">
                <a:solidFill>
                  <a:schemeClr val="tx2"/>
                </a:solidFill>
              </a:rPr>
              <a:t>лайн</a:t>
            </a:r>
            <a:r>
              <a:rPr lang="ru-RU" sz="2400" dirty="0" smtClean="0">
                <a:solidFill>
                  <a:schemeClr val="tx2"/>
                </a:solidFill>
              </a:rPr>
              <a:t> уроки «</a:t>
            </a:r>
            <a:r>
              <a:rPr lang="ru-RU" sz="2400" dirty="0" err="1" smtClean="0">
                <a:solidFill>
                  <a:schemeClr val="tx2"/>
                </a:solidFill>
              </a:rPr>
              <a:t>ПроеКТОрия</a:t>
            </a:r>
            <a:r>
              <a:rPr lang="ru-RU" sz="2400" dirty="0" smtClean="0">
                <a:solidFill>
                  <a:schemeClr val="tx2"/>
                </a:solidFill>
              </a:rPr>
              <a:t>», профессиональных проб ВУЗов и </a:t>
            </a:r>
            <a:r>
              <a:rPr lang="ru-RU" sz="2400" dirty="0" err="1" smtClean="0">
                <a:solidFill>
                  <a:schemeClr val="tx2"/>
                </a:solidFill>
              </a:rPr>
              <a:t>СУЗов</a:t>
            </a:r>
            <a:r>
              <a:rPr lang="ru-RU" sz="2400" dirty="0" smtClean="0">
                <a:solidFill>
                  <a:schemeClr val="tx2"/>
                </a:solidFill>
              </a:rPr>
              <a:t>, длительных образовательных игр, экскурсии и иную внеурочную деятельность.</a:t>
            </a:r>
          </a:p>
          <a:p>
            <a:r>
              <a:rPr lang="ru-RU" sz="2400" dirty="0" smtClean="0">
                <a:solidFill>
                  <a:schemeClr val="tx2"/>
                </a:solidFill>
              </a:rPr>
              <a:t>Проведены ДОИ: «Юный металлург» (9 классы), «Зеленая энергетика» ( 8 классы), «Курс молодого бойца» (1– 4 классы), «Азбука дорожного движения» (1 – 4 классы).</a:t>
            </a:r>
          </a:p>
          <a:p>
            <a:r>
              <a:rPr lang="ru-RU" sz="2400" dirty="0" err="1" smtClean="0">
                <a:solidFill>
                  <a:schemeClr val="tx2"/>
                </a:solidFill>
              </a:rPr>
              <a:t>Профигра</a:t>
            </a:r>
            <a:r>
              <a:rPr lang="ru-RU" sz="2400" dirty="0" smtClean="0">
                <a:solidFill>
                  <a:schemeClr val="tx2"/>
                </a:solidFill>
              </a:rPr>
              <a:t> «Логистика» (10 классы), Деловая игра «Управление персоналом» (11 классы)</a:t>
            </a:r>
          </a:p>
        </p:txBody>
      </p:sp>
    </p:spTree>
    <p:extLst>
      <p:ext uri="{BB962C8B-B14F-4D97-AF65-F5344CB8AC3E}">
        <p14:creationId xmlns:p14="http://schemas.microsoft.com/office/powerpoint/2010/main" val="1356828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1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1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2.xml><?xml version="1.0" encoding="utf-8"?>
<a:theme xmlns:a="http://schemas.openxmlformats.org/drawingml/2006/main" name="1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7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10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1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4773</TotalTime>
  <Words>6908</Words>
  <Application>Microsoft Office PowerPoint</Application>
  <PresentationFormat>Экран (4:3)</PresentationFormat>
  <Paragraphs>1631</Paragraphs>
  <Slides>87</Slides>
  <Notes>3</Notes>
  <HiddenSlides>0</HiddenSlides>
  <MMClips>0</MMClips>
  <ScaleCrop>false</ScaleCrop>
  <HeadingPairs>
    <vt:vector size="4" baseType="variant">
      <vt:variant>
        <vt:lpstr>Тема</vt:lpstr>
      </vt:variant>
      <vt:variant>
        <vt:i4>12</vt:i4>
      </vt:variant>
      <vt:variant>
        <vt:lpstr>Заголовки слайдов</vt:lpstr>
      </vt:variant>
      <vt:variant>
        <vt:i4>87</vt:i4>
      </vt:variant>
    </vt:vector>
  </HeadingPairs>
  <TitlesOfParts>
    <vt:vector size="99" baseType="lpstr">
      <vt:lpstr>Волна</vt:lpstr>
      <vt:lpstr>2_Волна</vt:lpstr>
      <vt:lpstr>3_Волна</vt:lpstr>
      <vt:lpstr>4_Волна</vt:lpstr>
      <vt:lpstr>5_Волна</vt:lpstr>
      <vt:lpstr>7_Волна</vt:lpstr>
      <vt:lpstr>9_Волна</vt:lpstr>
      <vt:lpstr>10_Волна</vt:lpstr>
      <vt:lpstr>11_Волна</vt:lpstr>
      <vt:lpstr>12_Волна</vt:lpstr>
      <vt:lpstr>13_Волна</vt:lpstr>
      <vt:lpstr>14_Волна</vt:lpstr>
      <vt:lpstr>Презентация PowerPoint</vt:lpstr>
      <vt:lpstr>Организационно-правовое обеспечение образовательной деятельности </vt:lpstr>
      <vt:lpstr>Информация о роде деятельности:</vt:lpstr>
      <vt:lpstr>Презентация PowerPoint</vt:lpstr>
      <vt:lpstr>Презентация PowerPoint</vt:lpstr>
      <vt:lpstr>Образовательная деятельность: профильное обучение</vt:lpstr>
      <vt:lpstr>Образовательная деятельность. Профильное обучение.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состояния уровня сформированности универсальных учебных действий у выпускников среднего общего образования 2021-2022 учебного года</vt:lpstr>
      <vt:lpstr> Участие школы в городских, региональных, федеральных и международных проектах и программах в качестве экспериментальной площадки: </vt:lpstr>
      <vt:lpstr>Раздел II. Состав обучающихся </vt:lpstr>
      <vt:lpstr>Социальный статус детей и семей разнообразен</vt:lpstr>
      <vt:lpstr> Динамика здоровья обучающихся </vt:lpstr>
      <vt:lpstr>Здоровье обучающихся  </vt:lpstr>
      <vt:lpstr>Презентация PowerPoint</vt:lpstr>
      <vt:lpstr>Презентация PowerPoint</vt:lpstr>
      <vt:lpstr>Анализ внедрения комплекса ГТО   </vt:lpstr>
      <vt:lpstr> Раздел III.  Управление школой.  </vt:lpstr>
      <vt:lpstr>Презентация PowerPoint</vt:lpstr>
      <vt:lpstr>Презентация PowerPoint</vt:lpstr>
      <vt:lpstr>Презентация PowerPoint</vt:lpstr>
      <vt:lpstr>Гармонизация взаимоотношений участников образовательного процесса</vt:lpstr>
      <vt:lpstr>Качество реализации образовательных программ</vt:lpstr>
      <vt:lpstr>Качество внеурочной и внешкольной деятельности по основным направлениям развития личности</vt:lpstr>
      <vt:lpstr>Презентация PowerPoint</vt:lpstr>
      <vt:lpstr>Презентация PowerPoint</vt:lpstr>
      <vt:lpstr>Презентация PowerPoint</vt:lpstr>
      <vt:lpstr>Раздел IV. Условия осуществления образовательного процесса: кадровое обеспечение ОП</vt:lpstr>
      <vt:lpstr>Раздел IV. Условия осуществления образовательного процесса: информационные условия</vt:lpstr>
      <vt:lpstr>МТБ</vt:lpstr>
      <vt:lpstr>Раздел IV. Условия осуществления образовательного процесса: формирование базы учебников</vt:lpstr>
      <vt:lpstr>Раздел V. Финансовое обеспечение функционирования и развития школы</vt:lpstr>
      <vt:lpstr>2022 год   Поступило  денежных средств из  областного бюджета  Иркутской области  в сумме 5 993 966,00 руб.</vt:lpstr>
      <vt:lpstr>Презентация PowerPoint</vt:lpstr>
      <vt:lpstr>Субвенция из областного бюджета на одного ученика –   1998,48 рублей </vt:lpstr>
      <vt:lpstr>Платные образовательные услуги в 2021-2022г.</vt:lpstr>
      <vt:lpstr>Результативность участия педагогов  в профессиональных конкурсах 2020-2021 </vt:lpstr>
      <vt:lpstr>Результативность участия педагогов  в профессиональных конкурсах</vt:lpstr>
      <vt:lpstr> Раздел VI.  Организация питания Количество учащихся МБОУ г. Иркутска СОШ №80, получающих питание в школьной столовой. </vt:lpstr>
      <vt:lpstr>Раздел VI. Обеспечение безопасности. </vt:lpstr>
      <vt:lpstr>Презентация PowerPoint</vt:lpstr>
      <vt:lpstr>Безопасность обучающихся</vt:lpstr>
      <vt:lpstr>Обновление содержания общего образования в контексте ФГОС и обновленных ФГОС: реализация принципа метапредметности</vt:lpstr>
      <vt:lpstr>Инновационные направления деятельности: освоение новых образовательных технологий:</vt:lpstr>
      <vt:lpstr> Инновации в организации образовательного процесса: </vt:lpstr>
      <vt:lpstr>Презентация PowerPoint</vt:lpstr>
      <vt:lpstr>Презентация PowerPoint</vt:lpstr>
      <vt:lpstr>Презентация PowerPoint</vt:lpstr>
      <vt:lpstr>Презентация PowerPoint</vt:lpstr>
      <vt:lpstr>Презентация PowerPoint</vt:lpstr>
      <vt:lpstr>Успеваемость обучающихся в образовательной организации в динамике за три последних года </vt:lpstr>
      <vt:lpstr>Презентация PowerPoint</vt:lpstr>
      <vt:lpstr>Презентация PowerPoint</vt:lpstr>
      <vt:lpstr>Презентация PowerPoint</vt:lpstr>
      <vt:lpstr>Результаты экзамена по русскому языку  (обязательный) в форме ЕГЭ </vt:lpstr>
      <vt:lpstr> Результаты экзамена по математике  (профильный уровень) в форме ЕГЭ, 11 классы </vt:lpstr>
      <vt:lpstr>Презентация PowerPoint</vt:lpstr>
      <vt:lpstr>Презентация PowerPoint</vt:lpstr>
      <vt:lpstr>Качество организации учебного процесса</vt:lpstr>
      <vt:lpstr>Публикации и участие в научно-практических конференциях в 2020 - 2021 учебном  году: </vt:lpstr>
      <vt:lpstr>Работа по повышению уровня профессиональной компетенции в рамках школы и города   </vt:lpstr>
      <vt:lpstr> Результаты воспитательной работы: уровень НОО</vt:lpstr>
      <vt:lpstr>Диагностика на уровне ООО личностных результатов </vt:lpstr>
      <vt:lpstr>Презентация PowerPoint</vt:lpstr>
      <vt:lpstr>Презентация PowerPoint</vt:lpstr>
      <vt:lpstr>Презентация PowerPoint</vt:lpstr>
      <vt:lpstr>Презентация PowerPoint</vt:lpstr>
      <vt:lpstr> Сравнение объёмных показателей занятости детей в дополнительном образовании  </vt:lpstr>
      <vt:lpstr>Презентация PowerPoint</vt:lpstr>
      <vt:lpstr>Обучающимися в детских объединениях достигнуты следующие результаты: </vt:lpstr>
      <vt:lpstr>Презентация PowerPoint</vt:lpstr>
      <vt:lpstr>Презентация PowerPoint</vt:lpstr>
      <vt:lpstr>Призеры и победители муниципального этапа Всероссийской олимпиады школьников 2021-2022 учебный год </vt:lpstr>
      <vt:lpstr>Участие в НПК 2021-2022 учебном году</vt:lpstr>
      <vt:lpstr> Свыше 680 учащихся 53% от общего количества обучающихся в МБОУ г. Иркутска СОШ №80 приняли участие различных творческих и интеллектуальных конкурсах, проектах, выставках, соревнованиях международного, всероссийского, регионального и муниципального уровней. В которых победителями и призерами являются – 297 учащихся, что составило 16 % от общего количества учащихся школы. 383 учащихся приняли участие, не имея результатов. Преобладающая доля участников принадлежит ООО (342 учащихся), СОО составила (181 участника), НОО –(157 учащихся). </vt:lpstr>
      <vt:lpstr>«Чемпионаты компетенций»  в 2021-2022 учебном году. </vt:lpstr>
      <vt:lpstr>Оценка востребованности выпускников</vt:lpstr>
      <vt:lpstr>Все выпускники уровня основного общего образования продолжили получение образования. </vt:lpstr>
      <vt:lpstr>Презентация PowerPoint</vt:lpstr>
      <vt:lpstr>Раздел VII. Приоритетные цели и задачи развития школы, деятельность по их решению в отчетный период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Direktor</dc:creator>
  <cp:lastModifiedBy>Ikt</cp:lastModifiedBy>
  <cp:revision>396</cp:revision>
  <cp:lastPrinted>2022-09-27T08:57:47Z</cp:lastPrinted>
  <dcterms:created xsi:type="dcterms:W3CDTF">2017-08-18T04:54:28Z</dcterms:created>
  <dcterms:modified xsi:type="dcterms:W3CDTF">2022-10-14T03:15:09Z</dcterms:modified>
</cp:coreProperties>
</file>